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4"/>
  </p:sldMasterIdLst>
  <p:notesMasterIdLst>
    <p:notesMasterId r:id="rId23"/>
  </p:notesMasterIdLst>
  <p:handoutMasterIdLst>
    <p:handoutMasterId r:id="rId24"/>
  </p:handoutMasterIdLst>
  <p:sldIdLst>
    <p:sldId id="282" r:id="rId5"/>
    <p:sldId id="276" r:id="rId6"/>
    <p:sldId id="277" r:id="rId7"/>
    <p:sldId id="336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35" r:id="rId22"/>
  </p:sldIdLst>
  <p:sldSz cx="9144000" cy="6858000" type="screen4x3"/>
  <p:notesSz cx="6811963" cy="9942513"/>
  <p:custDataLst>
    <p:tags r:id="rId25"/>
  </p:custData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1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717171"/>
    <a:srgbClr val="646464"/>
    <a:srgbClr val="9B9B9B"/>
    <a:srgbClr val="EE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62" autoAdjust="0"/>
    <p:restoredTop sz="92857" autoAdjust="0"/>
  </p:normalViewPr>
  <p:slideViewPr>
    <p:cSldViewPr snapToGrid="0" showGuides="1">
      <p:cViewPr varScale="1">
        <p:scale>
          <a:sx n="51" d="100"/>
          <a:sy n="51" d="100"/>
        </p:scale>
        <p:origin x="1008" y="38"/>
      </p:cViewPr>
      <p:guideLst>
        <p:guide orient="horz" pos="2160"/>
        <p:guide pos="2880"/>
        <p:guide pos="181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78" d="100"/>
          <a:sy n="178" d="100"/>
        </p:scale>
        <p:origin x="-5776" y="-104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F27-3F35-C348-A7B2-F69A620161E2}" type="datetimeFigureOut">
              <a:rPr lang="nl-NL" smtClean="0"/>
              <a:t>9-9-2022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9D320-CCF8-334E-8C41-0A87F0B8C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006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7DD8-B20A-47A6-AA94-FD478FAA3C28}" type="datetimeFigureOut">
              <a:rPr lang="nl-BE" smtClean="0"/>
              <a:pPr/>
              <a:t>9/09/2022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A0D9C-0CD0-4097-81EC-9B83965EC08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78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0672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Stijging soortendiversiteit vissen: 2 naar 7 soorten</a:t>
            </a:r>
          </a:p>
          <a:p>
            <a:r>
              <a:rPr lang="nl-BE" dirty="0"/>
              <a:t>Stijging populatiedensiteit verscheidene soorten</a:t>
            </a:r>
          </a:p>
          <a:p>
            <a:pPr lvl="1"/>
            <a:r>
              <a:rPr lang="nl-BE" dirty="0"/>
              <a:t>Positief</a:t>
            </a:r>
            <a:r>
              <a:rPr lang="nl-BE" baseline="0" dirty="0"/>
              <a:t> in geval van </a:t>
            </a:r>
            <a:r>
              <a:rPr lang="nl-BE" dirty="0"/>
              <a:t>rietvoorn en</a:t>
            </a:r>
            <a:r>
              <a:rPr lang="nl-BE" baseline="0" dirty="0"/>
              <a:t> </a:t>
            </a:r>
            <a:r>
              <a:rPr lang="nl-BE" dirty="0"/>
              <a:t>snoek</a:t>
            </a:r>
          </a:p>
          <a:p>
            <a:pPr lvl="1"/>
            <a:r>
              <a:rPr lang="nl-BE" dirty="0"/>
              <a:t>Minder</a:t>
            </a:r>
            <a:r>
              <a:rPr lang="nl-BE" baseline="0" dirty="0"/>
              <a:t> goed nieuws in geval van </a:t>
            </a:r>
            <a:r>
              <a:rPr lang="nl-BE" dirty="0"/>
              <a:t>karper en blauwbandgrondel</a:t>
            </a:r>
          </a:p>
          <a:p>
            <a:pPr lvl="1"/>
            <a:endParaRPr lang="nl-BE" dirty="0"/>
          </a:p>
          <a:p>
            <a:r>
              <a:rPr lang="nl-BE" dirty="0"/>
              <a:t>Foto snoek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1054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Theoretisch ideale visgemeenschap Vinne</a:t>
            </a:r>
          </a:p>
          <a:p>
            <a:pPr lvl="1"/>
            <a:r>
              <a:rPr lang="nl-BE" dirty="0"/>
              <a:t>brasem, baars, </a:t>
            </a:r>
            <a:r>
              <a:rPr lang="nl-BE" dirty="0">
                <a:solidFill>
                  <a:srgbClr val="00B050"/>
                </a:solidFill>
              </a:rPr>
              <a:t>blankvoorn</a:t>
            </a:r>
            <a:r>
              <a:rPr lang="nl-BE" dirty="0"/>
              <a:t>, </a:t>
            </a:r>
            <a:r>
              <a:rPr lang="nl-BE" dirty="0">
                <a:solidFill>
                  <a:srgbClr val="00B050"/>
                </a:solidFill>
              </a:rPr>
              <a:t>rietvoorn</a:t>
            </a:r>
            <a:r>
              <a:rPr lang="nl-BE" dirty="0"/>
              <a:t>, </a:t>
            </a:r>
            <a:r>
              <a:rPr lang="nl-BE" dirty="0">
                <a:solidFill>
                  <a:srgbClr val="00B050"/>
                </a:solidFill>
              </a:rPr>
              <a:t>snoek</a:t>
            </a:r>
            <a:r>
              <a:rPr lang="nl-BE" dirty="0"/>
              <a:t>, </a:t>
            </a:r>
            <a:r>
              <a:rPr lang="nl-BE" dirty="0">
                <a:solidFill>
                  <a:srgbClr val="00B050"/>
                </a:solidFill>
              </a:rPr>
              <a:t>paling</a:t>
            </a:r>
            <a:r>
              <a:rPr lang="nl-BE" dirty="0"/>
              <a:t>, </a:t>
            </a:r>
            <a:r>
              <a:rPr lang="nl-BE" dirty="0" err="1"/>
              <a:t>kolblei</a:t>
            </a:r>
            <a:endParaRPr lang="nl-BE" dirty="0"/>
          </a:p>
          <a:p>
            <a:pPr lvl="1"/>
            <a:r>
              <a:rPr lang="nl-BE" dirty="0"/>
              <a:t>zeelt, winde, vetje, riviergrondel, kroeskarper, kleine modderkruiper, bittervoorn, alver</a:t>
            </a:r>
          </a:p>
          <a:p>
            <a:r>
              <a:rPr lang="nl-BE" dirty="0"/>
              <a:t>Advies</a:t>
            </a:r>
          </a:p>
          <a:p>
            <a:pPr lvl="1"/>
            <a:r>
              <a:rPr lang="nl-BE" dirty="0"/>
              <a:t>gerichte en gecontroleerde bepoting (bv. 5 kg/ha autochtone zeelt, kroeskarper, bittervoorn, baars en blei)</a:t>
            </a:r>
          </a:p>
          <a:p>
            <a:r>
              <a:rPr lang="nl-BE" dirty="0"/>
              <a:t>Foto</a:t>
            </a:r>
            <a:r>
              <a:rPr lang="nl-BE" baseline="0" dirty="0"/>
              <a:t> snoek, rietvoorn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7987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Territoriumkartering</a:t>
            </a:r>
          </a:p>
          <a:p>
            <a:pPr lvl="1"/>
            <a:r>
              <a:rPr lang="nl-BE" dirty="0"/>
              <a:t>2003: 39 soorten broedvogel</a:t>
            </a:r>
          </a:p>
          <a:p>
            <a:pPr lvl="1"/>
            <a:r>
              <a:rPr lang="nl-BE" dirty="0"/>
              <a:t>2007: 66</a:t>
            </a:r>
          </a:p>
          <a:p>
            <a:pPr lvl="1"/>
            <a:r>
              <a:rPr lang="nl-BE" dirty="0"/>
              <a:t>2015: 54</a:t>
            </a:r>
          </a:p>
          <a:p>
            <a:pPr lvl="1"/>
            <a:endParaRPr lang="nl-BE" dirty="0"/>
          </a:p>
          <a:p>
            <a:pPr lvl="1"/>
            <a:r>
              <a:rPr lang="nl-BE" dirty="0"/>
              <a:t>Foto: geoorde fuut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5330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nl-BE" dirty="0"/>
              <a:t>Algemene toename water- en moerasvogels (soorten en aantal)</a:t>
            </a:r>
          </a:p>
          <a:p>
            <a:pPr lvl="1"/>
            <a:r>
              <a:rPr lang="nl-BE" dirty="0"/>
              <a:t>Laatste periode: lichte afname soorten en aantal</a:t>
            </a:r>
          </a:p>
          <a:p>
            <a:pPr lvl="1"/>
            <a:r>
              <a:rPr lang="nl-BE" dirty="0"/>
              <a:t>Opvallend grote aanwezigheid kokmeeuw</a:t>
            </a:r>
          </a:p>
          <a:p>
            <a:pPr lvl="1"/>
            <a:endParaRPr lang="nl-BE" dirty="0"/>
          </a:p>
          <a:p>
            <a:pPr lvl="1"/>
            <a:r>
              <a:rPr lang="nl-BE" dirty="0"/>
              <a:t>Enkele zeldzame soorten: witwangstern, </a:t>
            </a:r>
            <a:r>
              <a:rPr lang="nl-BE" dirty="0" err="1"/>
              <a:t>Cetti’s</a:t>
            </a:r>
            <a:r>
              <a:rPr lang="nl-BE" dirty="0"/>
              <a:t> zanger, </a:t>
            </a:r>
            <a:r>
              <a:rPr lang="nl-BE" dirty="0" err="1"/>
              <a:t>woudaap</a:t>
            </a:r>
            <a:r>
              <a:rPr lang="nl-BE" dirty="0"/>
              <a:t>, </a:t>
            </a:r>
            <a:r>
              <a:rPr lang="nl-BE" dirty="0" err="1"/>
              <a:t>matkop</a:t>
            </a:r>
            <a:r>
              <a:rPr lang="nl-BE" dirty="0"/>
              <a:t>,…</a:t>
            </a:r>
          </a:p>
          <a:p>
            <a:r>
              <a:rPr lang="nl-BE" dirty="0"/>
              <a:t>Foto: </a:t>
            </a:r>
            <a:r>
              <a:rPr lang="nl-BE" dirty="0" err="1"/>
              <a:t>woudaap</a:t>
            </a:r>
            <a:r>
              <a:rPr lang="nl-BE" dirty="0"/>
              <a:t>, witwangstern, zilverreiger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872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Libelllen</a:t>
            </a:r>
            <a:endParaRPr lang="nl-BE" dirty="0"/>
          </a:p>
          <a:p>
            <a:pPr lvl="1"/>
            <a:r>
              <a:rPr lang="nl-BE" dirty="0"/>
              <a:t>Voor</a:t>
            </a:r>
            <a:r>
              <a:rPr lang="nl-BE" baseline="0" dirty="0"/>
              <a:t> de werken 7 algemene soorten</a:t>
            </a:r>
          </a:p>
          <a:p>
            <a:pPr lvl="1"/>
            <a:r>
              <a:rPr lang="nl-BE" baseline="0" dirty="0"/>
              <a:t>Enkele jaren na de werken piek met 33 soorten</a:t>
            </a:r>
          </a:p>
          <a:p>
            <a:pPr lvl="1"/>
            <a:r>
              <a:rPr lang="nl-BE" baseline="0" dirty="0"/>
              <a:t>10 jaar na de werken lichte terugval tot 21 soorten</a:t>
            </a:r>
          </a:p>
          <a:p>
            <a:pPr lvl="1"/>
            <a:r>
              <a:rPr lang="nl-BE" baseline="0" dirty="0"/>
              <a:t>-&gt; verdwijnen van </a:t>
            </a:r>
            <a:r>
              <a:rPr lang="nl-BE" baseline="0" dirty="0" err="1"/>
              <a:t>pionieerssoorten</a:t>
            </a:r>
            <a:r>
              <a:rPr lang="nl-BE" baseline="0" dirty="0"/>
              <a:t> en een aantal Kempische soorten </a:t>
            </a:r>
          </a:p>
          <a:p>
            <a:pPr lvl="1"/>
            <a:r>
              <a:rPr lang="nl-BE" baseline="0" dirty="0"/>
              <a:t>-&gt; misschien geen abnormale evolutie. Studie niet kwantitatief genoeg om conclusies te trekken</a:t>
            </a:r>
            <a:endParaRPr lang="nl-BE" dirty="0"/>
          </a:p>
          <a:p>
            <a:r>
              <a:rPr lang="nl-BE" dirty="0"/>
              <a:t>Foto: tangpantserjuffer, gewone oeverlibel, paardenbijter, vroege glazenmaker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5242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Beperkte</a:t>
            </a:r>
            <a:r>
              <a:rPr lang="nl-BE" baseline="0" dirty="0"/>
              <a:t> monitoring: voor de werken en twee jaar na de werken (2006)</a:t>
            </a:r>
          </a:p>
          <a:p>
            <a:r>
              <a:rPr lang="nl-BE" baseline="0" dirty="0"/>
              <a:t>Stijging van 13 soorten naar 19 soorten. Geen uitzonderlijke dagvlinderfauna, toch enkele opmerkelijke soorten.</a:t>
            </a:r>
          </a:p>
          <a:p>
            <a:r>
              <a:rPr lang="nl-BE" baseline="0" dirty="0"/>
              <a:t>Dambordje (zeldzaam), groot dikkopje (zeldzaam in de regio), argusvlinder en kleine vuurvlinder (voorkeur voor schrale graslanden)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4356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Slechts monitoring voor werken en 2 jaar na werken (2006)</a:t>
            </a:r>
          </a:p>
          <a:p>
            <a:r>
              <a:rPr lang="nl-BE" dirty="0"/>
              <a:t>4 soorten voor en na: groene kikker (complex), bruine</a:t>
            </a:r>
            <a:r>
              <a:rPr lang="nl-BE" baseline="0" dirty="0"/>
              <a:t> kikker, alpenwatersalamander en kleine watersalamander.</a:t>
            </a:r>
          </a:p>
          <a:p>
            <a:r>
              <a:rPr lang="nl-BE" baseline="0" dirty="0"/>
              <a:t>Onderzoek te beperkt om een uitspraak te kunnen doen over aantallen.</a:t>
            </a:r>
          </a:p>
          <a:p>
            <a:r>
              <a:rPr lang="nl-BE" baseline="0" dirty="0"/>
              <a:t>Hoop op vestiging van kamsalamander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7194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Sporadisch of</a:t>
            </a:r>
            <a:r>
              <a:rPr lang="nl-BE" baseline="0" dirty="0"/>
              <a:t> beperkt onderzoek naar BBI (waterkwaliteit </a:t>
            </a:r>
            <a:r>
              <a:rPr lang="nl-BE" baseline="0" dirty="0" err="1"/>
              <a:t>adhv</a:t>
            </a:r>
            <a:r>
              <a:rPr lang="nl-BE" baseline="0" dirty="0"/>
              <a:t> biologische indicatoren), vleermuizen, sprinkhanen, lieveheersbeestjes</a:t>
            </a:r>
          </a:p>
          <a:p>
            <a:r>
              <a:rPr lang="nl-BE" baseline="0" dirty="0"/>
              <a:t>Waarnemingen van watervleermuis (foto), gouden sprinkhaan, moerassprinkhaan (foto), 13-stippelig lieveheersbeestje (foto) – allemaal gelinkt aan natte vochtige milieus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8661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13 keer foto’s genomen</a:t>
            </a:r>
          </a:p>
          <a:p>
            <a:r>
              <a:rPr lang="nl-BE" dirty="0"/>
              <a:t>Begonnen in 2003, laatste keer sept 2016</a:t>
            </a:r>
          </a:p>
          <a:p>
            <a:r>
              <a:rPr lang="nl-BE" dirty="0"/>
              <a:t>17-tal locaties, niet allemaal even frequent</a:t>
            </a:r>
          </a:p>
          <a:p>
            <a:r>
              <a:rPr lang="nl-BE" dirty="0"/>
              <a:t>Posters</a:t>
            </a:r>
            <a:r>
              <a:rPr lang="nl-BE" baseline="0" dirty="0"/>
              <a:t> van gemaakt die ophangen in de foyer</a:t>
            </a:r>
          </a:p>
          <a:p>
            <a:endParaRPr lang="nl-BE" baseline="0" dirty="0"/>
          </a:p>
          <a:p>
            <a:pPr marL="171450" indent="-171450">
              <a:buFontTx/>
              <a:buChar char="-"/>
            </a:pPr>
            <a:r>
              <a:rPr lang="nl-BE" baseline="0" dirty="0"/>
              <a:t>Parking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Uitkijkpunt vanop Motte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Zicht op hoogstamboomgaard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Lindeboom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687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In mei 2003 is</a:t>
            </a:r>
            <a:r>
              <a:rPr lang="nl-BE" baseline="0" dirty="0"/>
              <a:t> er door de VLM een rapport uitgewerkt met de titel “Monitoringsplan en inventarisatie van de huidige toestand voor het </a:t>
            </a:r>
            <a:r>
              <a:rPr lang="nl-BE" baseline="0" dirty="0" err="1"/>
              <a:t>natuurinrichtingsproject</a:t>
            </a:r>
            <a:r>
              <a:rPr lang="nl-BE" baseline="0" dirty="0"/>
              <a:t> het Vinne”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Referentie (toestand voor de inrichting)</a:t>
            </a:r>
          </a:p>
          <a:p>
            <a:pPr marL="628650" lvl="1" indent="-171450">
              <a:buFontTx/>
              <a:buChar char="-"/>
            </a:pPr>
            <a:r>
              <a:rPr lang="nl-BE" baseline="0" dirty="0"/>
              <a:t>Vegetatie en hydrologie: </a:t>
            </a:r>
            <a:r>
              <a:rPr lang="nl-BE" baseline="0" dirty="0" err="1"/>
              <a:t>ecohydrologische</a:t>
            </a:r>
            <a:r>
              <a:rPr lang="nl-BE" baseline="0" dirty="0"/>
              <a:t> studie van Het Vinne (1998-1999)</a:t>
            </a:r>
          </a:p>
          <a:p>
            <a:pPr marL="628650" lvl="1" indent="-171450">
              <a:buFontTx/>
              <a:buChar char="-"/>
            </a:pPr>
            <a:r>
              <a:rPr lang="nl-BE" baseline="0" dirty="0"/>
              <a:t>2002 inventarisatie fauna (amfibieën, vissen, libellen, vlinders, vogels en vleermuizen)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Monitoring voor 10 jaar (volgens vademecum monitoring natuurinrichting)</a:t>
            </a:r>
          </a:p>
          <a:p>
            <a:pPr marL="628650" lvl="1" indent="-171450">
              <a:buFontTx/>
              <a:buChar char="-"/>
            </a:pPr>
            <a:r>
              <a:rPr lang="nl-BE" baseline="0" dirty="0"/>
              <a:t>Doel: evaluatie van de maatregelen en het instrument Natuurinrichting</a:t>
            </a:r>
          </a:p>
          <a:p>
            <a:pPr marL="628650" lvl="1" indent="-171450">
              <a:buFontTx/>
              <a:buChar char="-"/>
            </a:pPr>
            <a:r>
              <a:rPr lang="nl-BE" baseline="0" dirty="0"/>
              <a:t>Water, Vegetatie, Vogels, Vleermuizen, amfibieën, libellen, dagvlinders en vissen</a:t>
            </a:r>
          </a:p>
          <a:p>
            <a:pPr marL="628650" lvl="1" indent="-171450">
              <a:buFontTx/>
              <a:buChar char="-"/>
            </a:pPr>
            <a:r>
              <a:rPr lang="nl-BE" baseline="0" dirty="0"/>
              <a:t>Geel = beperkt uitgevoerd, rood = niet uitgevoerd, groen = extra uitgevoerd</a:t>
            </a:r>
          </a:p>
          <a:p>
            <a:pPr marL="171450" lvl="0" indent="-171450">
              <a:buFontTx/>
              <a:buChar char="-"/>
            </a:pPr>
            <a:r>
              <a:rPr lang="nl-BE" baseline="0" dirty="0"/>
              <a:t>Fases (boekjes laten zien):</a:t>
            </a:r>
          </a:p>
          <a:p>
            <a:pPr marL="628650" lvl="1" indent="-171450">
              <a:buFontTx/>
              <a:buChar char="-"/>
            </a:pPr>
            <a:r>
              <a:rPr lang="nl-BE" baseline="0" dirty="0"/>
              <a:t>Referentie 1998-1999 en 2002</a:t>
            </a:r>
          </a:p>
          <a:p>
            <a:pPr marL="628650" lvl="1" indent="-171450">
              <a:buFontTx/>
              <a:buChar char="-"/>
            </a:pPr>
            <a:r>
              <a:rPr lang="nl-BE" baseline="0" dirty="0"/>
              <a:t>Inrichtingswerken 2004-2005</a:t>
            </a:r>
          </a:p>
          <a:p>
            <a:pPr marL="628650" lvl="1" indent="-171450">
              <a:buFontTx/>
              <a:buChar char="-"/>
            </a:pPr>
            <a:r>
              <a:rPr lang="nl-BE" baseline="0" dirty="0"/>
              <a:t>T2 2006-2007 (</a:t>
            </a:r>
            <a:r>
              <a:rPr lang="nl-BE" baseline="0" dirty="0" err="1"/>
              <a:t>Aeolus</a:t>
            </a:r>
            <a:r>
              <a:rPr lang="nl-BE" baseline="0" dirty="0"/>
              <a:t>)</a:t>
            </a:r>
          </a:p>
          <a:p>
            <a:pPr marL="628650" lvl="1" indent="-171450">
              <a:buFontTx/>
              <a:buChar char="-"/>
            </a:pPr>
            <a:r>
              <a:rPr lang="nl-BE" baseline="0" dirty="0"/>
              <a:t>T6 2011 (URS)</a:t>
            </a:r>
          </a:p>
          <a:p>
            <a:pPr marL="628650" lvl="1" indent="-171450">
              <a:buFontTx/>
              <a:buChar char="-"/>
            </a:pPr>
            <a:r>
              <a:rPr lang="nl-BE" baseline="0" dirty="0"/>
              <a:t>T10 2015-2016 (</a:t>
            </a:r>
            <a:r>
              <a:rPr lang="nl-BE" baseline="0" dirty="0" err="1"/>
              <a:t>Landmax</a:t>
            </a:r>
            <a:r>
              <a:rPr lang="nl-BE" baseline="0" dirty="0"/>
              <a:t>)</a:t>
            </a:r>
          </a:p>
          <a:p>
            <a:pPr marL="628650" lvl="1" indent="-171450">
              <a:buFontTx/>
              <a:buChar char="-"/>
            </a:pPr>
            <a:endParaRPr lang="nl-BE" baseline="0" dirty="0"/>
          </a:p>
          <a:p>
            <a:pPr marL="171450" indent="-171450">
              <a:buFontTx/>
              <a:buChar char="-"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8295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Water (methodologie, zie rapporten)</a:t>
            </a:r>
          </a:p>
          <a:p>
            <a:r>
              <a:rPr lang="nl-BE" dirty="0"/>
              <a:t>2006:</a:t>
            </a:r>
            <a:r>
              <a:rPr lang="nl-BE" baseline="0" dirty="0"/>
              <a:t> 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waterpartij met helder water, 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veel loos blaasjeskruid, 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pionierssituatie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In de zomer plaatselijk troebel</a:t>
            </a:r>
          </a:p>
          <a:p>
            <a:pPr marL="0" indent="0">
              <a:buFontTx/>
              <a:buNone/>
            </a:pPr>
            <a:r>
              <a:rPr lang="nl-BE" baseline="0" dirty="0"/>
              <a:t>2009: 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Veel loos blaasjeskruid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In het noorden verslechtering van de waterkwaliteit, vertroebeling, geurhinder van vogelmest van de kokmeeuwenkolonie, hoge pieken stikstof</a:t>
            </a:r>
          </a:p>
          <a:p>
            <a:pPr marL="0" indent="0">
              <a:buFontTx/>
              <a:buNone/>
            </a:pPr>
            <a:r>
              <a:rPr lang="nl-BE" baseline="0" dirty="0"/>
              <a:t>2011 (T6):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Verdere eutrofiëring van </a:t>
            </a:r>
            <a:r>
              <a:rPr lang="nl-BE" baseline="0" dirty="0" err="1"/>
              <a:t>mesotroof</a:t>
            </a:r>
            <a:r>
              <a:rPr lang="nl-BE" baseline="0" dirty="0"/>
              <a:t> naar </a:t>
            </a:r>
            <a:r>
              <a:rPr lang="nl-BE" baseline="0" dirty="0" err="1"/>
              <a:t>mesotroof</a:t>
            </a:r>
            <a:r>
              <a:rPr lang="nl-BE" baseline="0" dirty="0"/>
              <a:t>-eutroof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Grondwater overwegend zuur karakter, pH kleiner dan 6,5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Toename van het aandeel grondwater, met daling pH-waarde, door reductie-reacties is het water N en S arm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Zomer lager zuurstofgehalte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Pomphuis</a:t>
            </a:r>
          </a:p>
          <a:p>
            <a:pPr marL="0" indent="0">
              <a:buFontTx/>
              <a:buNone/>
            </a:pPr>
            <a:r>
              <a:rPr lang="nl-BE" baseline="0" dirty="0"/>
              <a:t>2015 (T10)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Hoge tot zeer hoge fosforwaarden, troebele toestand</a:t>
            </a:r>
          </a:p>
          <a:p>
            <a:pPr marL="171450" indent="-171450">
              <a:buFontTx/>
              <a:buChar char="-"/>
            </a:pPr>
            <a:r>
              <a:rPr lang="nl-BE" dirty="0"/>
              <a:t>Zomer</a:t>
            </a:r>
            <a:r>
              <a:rPr lang="nl-BE" baseline="0" dirty="0"/>
              <a:t> 2015 </a:t>
            </a:r>
            <a:r>
              <a:rPr lang="nl-BE" baseline="0" dirty="0" err="1"/>
              <a:t>meerwater</a:t>
            </a:r>
            <a:r>
              <a:rPr lang="nl-BE" baseline="0" dirty="0"/>
              <a:t> zeer troebel met massale aanwezigheid van blauwalgen</a:t>
            </a:r>
          </a:p>
          <a:p>
            <a:pPr marL="171450" indent="-171450">
              <a:buFontTx/>
              <a:buChar char="-"/>
            </a:pPr>
            <a:r>
              <a:rPr lang="nl-BE" baseline="0" dirty="0"/>
              <a:t>Hoog biochemisch zuurstofgebruik wijst op aanwezigheid van veel organische materiaal in het water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321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Opstellen biologische waarderingskaart (BWK)</a:t>
            </a:r>
          </a:p>
          <a:p>
            <a:pPr lvl="1"/>
            <a:r>
              <a:rPr lang="nl-BE" dirty="0"/>
              <a:t>kwantitatief,</a:t>
            </a:r>
            <a:r>
              <a:rPr lang="nl-BE" baseline="0" dirty="0"/>
              <a:t> </a:t>
            </a:r>
            <a:r>
              <a:rPr lang="nl-BE" dirty="0"/>
              <a:t>evolutie van het landschapsbeeld</a:t>
            </a:r>
          </a:p>
          <a:p>
            <a:r>
              <a:rPr lang="nl-BE" dirty="0"/>
              <a:t>Opvolgen evolutie natuurstreefbeelden (bos, moeras, grasland,…)</a:t>
            </a:r>
          </a:p>
          <a:p>
            <a:pPr lvl="1"/>
            <a:r>
              <a:rPr lang="nl-BE" dirty="0"/>
              <a:t>kwantitatief en kwalitatief, op </a:t>
            </a:r>
            <a:r>
              <a:rPr lang="nl-BE" dirty="0" err="1"/>
              <a:t>perceelsniveau</a:t>
            </a:r>
            <a:r>
              <a:rPr lang="nl-BE" dirty="0"/>
              <a:t> met ruwe bedekkingsschaal (</a:t>
            </a:r>
            <a:r>
              <a:rPr lang="nl-BE" dirty="0" err="1"/>
              <a:t>Tansley</a:t>
            </a:r>
            <a:r>
              <a:rPr lang="nl-BE" dirty="0"/>
              <a:t>) van soorten</a:t>
            </a:r>
          </a:p>
          <a:p>
            <a:r>
              <a:rPr lang="nl-BE" dirty="0"/>
              <a:t>Inventarisatie permanente kwadraten (</a:t>
            </a:r>
            <a:r>
              <a:rPr lang="nl-BE" dirty="0" err="1"/>
              <a:t>pq’s</a:t>
            </a:r>
            <a:r>
              <a:rPr lang="nl-BE" dirty="0"/>
              <a:t>)</a:t>
            </a:r>
          </a:p>
          <a:p>
            <a:pPr lvl="1"/>
            <a:r>
              <a:rPr lang="nl-BE" dirty="0"/>
              <a:t>Kwalitatief, evolutie in detail met fijne bedekkingsschaal (Londo) van soorten</a:t>
            </a:r>
          </a:p>
          <a:p>
            <a:pPr lvl="1"/>
            <a:r>
              <a:rPr lang="nl-BE" dirty="0"/>
              <a:t>Figuur =</a:t>
            </a:r>
            <a:r>
              <a:rPr lang="nl-BE" dirty="0" err="1"/>
              <a:t>Ferraris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8853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Kort</a:t>
            </a:r>
          </a:p>
          <a:p>
            <a:pPr lvl="1"/>
            <a:r>
              <a:rPr lang="nl-BE" dirty="0"/>
              <a:t>Toename open water en riet en afname populier = LOGISCH</a:t>
            </a:r>
          </a:p>
          <a:p>
            <a:r>
              <a:rPr lang="nl-BE" dirty="0"/>
              <a:t>ook</a:t>
            </a:r>
          </a:p>
          <a:p>
            <a:pPr lvl="1"/>
            <a:r>
              <a:rPr lang="nl-BE" dirty="0"/>
              <a:t>Afname rietland tijdens laatste monitoring</a:t>
            </a:r>
          </a:p>
          <a:p>
            <a:pPr lvl="2"/>
            <a:r>
              <a:rPr lang="nl-BE" dirty="0"/>
              <a:t>Mogelijke oorzaken</a:t>
            </a:r>
          </a:p>
          <a:p>
            <a:pPr lvl="3"/>
            <a:r>
              <a:rPr lang="nl-BE" dirty="0"/>
              <a:t>Vraatdruk ganzen (twijfelachtig, weinig ganzen), Hoge nutriëntenlast water en/of tijdelijk </a:t>
            </a:r>
            <a:r>
              <a:rPr lang="nl-BE" dirty="0" err="1"/>
              <a:t>beheerseffect</a:t>
            </a:r>
            <a:r>
              <a:rPr lang="nl-BE" dirty="0"/>
              <a:t> (maaien riet)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0771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Evolutie natuurstreefbeelden:</a:t>
            </a:r>
            <a:r>
              <a:rPr lang="nl-BE" baseline="0" dirty="0"/>
              <a:t> een greep eruit</a:t>
            </a:r>
            <a:endParaRPr lang="nl-BE" dirty="0"/>
          </a:p>
          <a:p>
            <a:r>
              <a:rPr lang="nl-BE" dirty="0"/>
              <a:t>	</a:t>
            </a:r>
            <a:r>
              <a:rPr lang="nl-BE" u="sng" dirty="0"/>
              <a:t>eutrofe</a:t>
            </a:r>
            <a:r>
              <a:rPr lang="nl-BE" u="sng" baseline="0" dirty="0"/>
              <a:t> plas </a:t>
            </a:r>
            <a:r>
              <a:rPr lang="nl-BE" baseline="0" dirty="0"/>
              <a:t>(watervegetatie): matig tot slecht ontwikkeld // wegens te weinig waterplanten (watervorkje, loos 	blaasjeskruid, klein fonteinkruid werden na inrichting vrij veel aangetroffen maar zijn nu zo goed als verdwenen</a:t>
            </a:r>
          </a:p>
          <a:p>
            <a:r>
              <a:rPr lang="nl-BE" baseline="0" dirty="0"/>
              <a:t>		oorzaak: eutrofiegraad,…</a:t>
            </a:r>
          </a:p>
          <a:p>
            <a:r>
              <a:rPr lang="nl-BE" baseline="0" dirty="0"/>
              <a:t>	 </a:t>
            </a:r>
            <a:r>
              <a:rPr lang="nl-BE" u="sng" baseline="0" dirty="0"/>
              <a:t>rietland</a:t>
            </a:r>
            <a:r>
              <a:rPr lang="nl-BE" baseline="0" dirty="0"/>
              <a:t>: goed ontwikkeld</a:t>
            </a:r>
          </a:p>
          <a:p>
            <a:r>
              <a:rPr lang="nl-BE" baseline="0" dirty="0"/>
              <a:t>	</a:t>
            </a:r>
            <a:r>
              <a:rPr lang="nl-BE" u="sng" baseline="0" dirty="0"/>
              <a:t>dottergrasland</a:t>
            </a:r>
            <a:r>
              <a:rPr lang="nl-BE" baseline="0" dirty="0"/>
              <a:t>: matig ontwikkeld, kan na verderzetting beheer evolueren naar goed ontwikkeld</a:t>
            </a:r>
          </a:p>
          <a:p>
            <a:r>
              <a:rPr lang="nl-BE" baseline="0" dirty="0"/>
              <a:t>Foto: witte waterlelie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9319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Pq’s</a:t>
            </a:r>
            <a:r>
              <a:rPr lang="nl-BE" dirty="0"/>
              <a:t> (enkele voorbeelden)</a:t>
            </a:r>
          </a:p>
          <a:p>
            <a:r>
              <a:rPr lang="nl-BE" dirty="0"/>
              <a:t>Pq1: populierenruigte (2003) -&gt; open water</a:t>
            </a:r>
            <a:r>
              <a:rPr lang="nl-BE" baseline="0" dirty="0"/>
              <a:t> (2015)</a:t>
            </a:r>
          </a:p>
          <a:p>
            <a:r>
              <a:rPr lang="nl-BE" baseline="0" dirty="0"/>
              <a:t>Pq19: kapvlakte -&gt; grote zeggenvegetatie met riet</a:t>
            </a:r>
          </a:p>
          <a:p>
            <a:r>
              <a:rPr lang="nl-BE" baseline="0" dirty="0"/>
              <a:t>Pq25: glanshavergrasland -&gt; glanshavergrasland (kwaliteitsverbetering want afname </a:t>
            </a:r>
            <a:r>
              <a:rPr lang="nl-BE" baseline="0" dirty="0" err="1"/>
              <a:t>nitrofiele</a:t>
            </a:r>
            <a:r>
              <a:rPr lang="nl-BE" baseline="0" dirty="0"/>
              <a:t> soorten)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2322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Bijzondere plantensoorten</a:t>
            </a:r>
          </a:p>
          <a:p>
            <a:pPr lvl="1"/>
            <a:r>
              <a:rPr lang="nl-BE" dirty="0"/>
              <a:t>Gewone </a:t>
            </a:r>
            <a:r>
              <a:rPr lang="nl-BE" dirty="0" err="1"/>
              <a:t>agrimonie</a:t>
            </a:r>
            <a:r>
              <a:rPr lang="nl-BE" dirty="0"/>
              <a:t>, Struikhei, Voszegge, Tandjesgras, Stekelbrem, </a:t>
            </a:r>
            <a:r>
              <a:rPr lang="nl-BE" dirty="0" err="1"/>
              <a:t>Muizenoor</a:t>
            </a:r>
            <a:r>
              <a:rPr lang="nl-BE" dirty="0"/>
              <a:t>, </a:t>
            </a:r>
            <a:r>
              <a:rPr lang="nl-BE" dirty="0" err="1"/>
              <a:t>Tormentil</a:t>
            </a:r>
            <a:r>
              <a:rPr lang="nl-BE" dirty="0"/>
              <a:t>, Blauwe knoop (uitgezaaid?), Loos blaasjeskruid</a:t>
            </a:r>
          </a:p>
          <a:p>
            <a:pPr lvl="1"/>
            <a:r>
              <a:rPr lang="nl-BE" dirty="0"/>
              <a:t>Foto loos blaasjeskruid, struikhei,</a:t>
            </a:r>
            <a:r>
              <a:rPr lang="nl-BE" baseline="0" dirty="0"/>
              <a:t> </a:t>
            </a:r>
            <a:r>
              <a:rPr lang="nl-BE" baseline="0" dirty="0" err="1"/>
              <a:t>tormentil</a:t>
            </a:r>
            <a:r>
              <a:rPr lang="nl-BE" baseline="0" dirty="0"/>
              <a:t> en gewone </a:t>
            </a:r>
            <a:r>
              <a:rPr lang="nl-BE" baseline="0" dirty="0" err="1"/>
              <a:t>agrimonie</a:t>
            </a:r>
            <a:endParaRPr lang="nl-BE" baseline="0" dirty="0"/>
          </a:p>
          <a:p>
            <a:pPr lvl="1"/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7626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2003: twee soorten: enkel 10-doornige</a:t>
            </a:r>
            <a:r>
              <a:rPr lang="nl-BE" baseline="0" dirty="0"/>
              <a:t> stekelbaars en blauwbandgrondel (exoot)</a:t>
            </a:r>
          </a:p>
          <a:p>
            <a:r>
              <a:rPr lang="nl-BE" baseline="0" dirty="0"/>
              <a:t>2006-2007: vier soorten: vorige twee samen met 3-doornige stekelbaars en snoek (werd uitgezet om blauwband te bestrijden)</a:t>
            </a:r>
          </a:p>
          <a:p>
            <a:r>
              <a:rPr lang="nl-BE" baseline="0" dirty="0"/>
              <a:t>2011: geen stekelbaarzen gevonden, wel 5 soorten (blauwbandgrondel, snoek, karper, rietvoorn en blankvoorn)</a:t>
            </a:r>
          </a:p>
          <a:p>
            <a:r>
              <a:rPr lang="nl-BE" baseline="0" dirty="0"/>
              <a:t>2015: geen stekelbaarzen en toename tot 7 soorten (ook nog giebel en paling)</a:t>
            </a:r>
          </a:p>
          <a:p>
            <a:r>
              <a:rPr lang="nl-BE" baseline="0" dirty="0"/>
              <a:t>Foto stekelbaars en blauwbandgrondel</a:t>
            </a:r>
          </a:p>
          <a:p>
            <a:endParaRPr lang="nl-BE" baseline="0" dirty="0"/>
          </a:p>
          <a:p>
            <a:r>
              <a:rPr lang="nl-BE" baseline="0" dirty="0"/>
              <a:t>Foto: 10-doornige stekelbaars, schietfuik, terug plaatsen snoek, blankvoorn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132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1168554" y="584200"/>
            <a:ext cx="6830227" cy="2844800"/>
          </a:xfrm>
        </p:spPr>
        <p:txBody>
          <a:bodyPr anchor="ctr">
            <a:noAutofit/>
          </a:bodyPr>
          <a:lstStyle>
            <a:lvl1pPr indent="0" algn="l">
              <a:lnSpc>
                <a:spcPts val="3800"/>
              </a:lnSpc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910" y="296863"/>
            <a:ext cx="1848753" cy="720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5841138"/>
            <a:ext cx="1865453" cy="720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910" y="296863"/>
            <a:ext cx="1848753" cy="720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5841138"/>
            <a:ext cx="1865453" cy="7200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4583667" y="4140000"/>
            <a:ext cx="4284663" cy="188428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8724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 Tussen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50937" y="2016000"/>
            <a:ext cx="7710385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3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50938" y="4140000"/>
            <a:ext cx="7710384" cy="1557538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910" y="296863"/>
            <a:ext cx="1848753" cy="7200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5841138"/>
            <a:ext cx="1865453" cy="720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910" y="296863"/>
            <a:ext cx="1848753" cy="720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5841138"/>
            <a:ext cx="186545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90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3_Titel +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150938" y="605005"/>
            <a:ext cx="7708899" cy="1116000"/>
          </a:xfrm>
        </p:spPr>
        <p:txBody>
          <a:bodyPr anchor="t" anchorCtr="0"/>
          <a:lstStyle>
            <a:lvl1pP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50937" y="1736725"/>
            <a:ext cx="7708899" cy="3960813"/>
          </a:xfrm>
        </p:spPr>
        <p:txBody>
          <a:bodyPr bIns="0"/>
          <a:lstStyle>
            <a:lvl1pPr marL="266700" indent="-266700">
              <a:lnSpc>
                <a:spcPct val="90000"/>
              </a:lnSpc>
              <a:buFontTx/>
              <a:buBlip>
                <a:blip r:embed="rId2"/>
              </a:buBlip>
              <a:defRPr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267875" y="6561678"/>
            <a:ext cx="4730906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1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7998781" y="6561138"/>
            <a:ext cx="1145219" cy="296862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6021138"/>
            <a:ext cx="1386565" cy="540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6021138"/>
            <a:ext cx="138656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25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4_Titel + objec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150938" y="605005"/>
            <a:ext cx="7708899" cy="1116000"/>
          </a:xfrm>
        </p:spPr>
        <p:txBody>
          <a:bodyPr anchor="t" anchorCtr="0"/>
          <a:lstStyle>
            <a:lvl1pP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50938" y="1736725"/>
            <a:ext cx="3696270" cy="3960813"/>
          </a:xfrm>
        </p:spPr>
        <p:txBody>
          <a:bodyPr bIns="0"/>
          <a:lstStyle>
            <a:lvl1pPr marL="266700" indent="-266700">
              <a:lnSpc>
                <a:spcPct val="90000"/>
              </a:lnSpc>
              <a:buFontTx/>
              <a:buBlip>
                <a:blip r:embed="rId2"/>
              </a:buBlip>
              <a:defRPr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267875" y="6561678"/>
            <a:ext cx="4730906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1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7998781" y="6561138"/>
            <a:ext cx="1145219" cy="296862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0"/>
          </p:nvPr>
        </p:nvSpPr>
        <p:spPr>
          <a:xfrm>
            <a:off x="5160393" y="1736725"/>
            <a:ext cx="3696270" cy="3960813"/>
          </a:xfrm>
        </p:spPr>
        <p:txBody>
          <a:bodyPr bIns="0"/>
          <a:lstStyle>
            <a:lvl1pPr marL="266700" indent="-266700">
              <a:lnSpc>
                <a:spcPct val="90000"/>
              </a:lnSpc>
              <a:buFontTx/>
              <a:buBlip>
                <a:blip r:embed="rId2"/>
              </a:buBlip>
              <a:defRPr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6021138"/>
            <a:ext cx="1386565" cy="5400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6021138"/>
            <a:ext cx="138656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4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145218" y="584199"/>
            <a:ext cx="7711444" cy="11737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50938" y="1757917"/>
            <a:ext cx="7705723" cy="395042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</a:p>
          <a:p>
            <a:pPr lvl="4"/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267875" y="6561678"/>
            <a:ext cx="4730906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1" y="0"/>
            <a:ext cx="28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7998781" y="6561138"/>
            <a:ext cx="1145219" cy="296862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648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hf hdr="0"/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600" b="1" i="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7338" indent="-287338" algn="l" defTabSz="914400" rtl="0" eaLnBrk="1" latinLnBrk="0" hangingPunct="1">
        <a:lnSpc>
          <a:spcPct val="90000"/>
        </a:lnSpc>
        <a:spcBef>
          <a:spcPts val="300"/>
        </a:spcBef>
        <a:buClr>
          <a:schemeClr val="tx2"/>
        </a:buClr>
        <a:buSzPct val="90000"/>
        <a:buFontTx/>
        <a:buBlip>
          <a:blip r:embed="rId6"/>
        </a:buBlip>
        <a:tabLst>
          <a:tab pos="266700" algn="l"/>
        </a:tabLst>
        <a:defRPr sz="2200" b="1" kern="1200" spc="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41338" indent="-274638" algn="l" defTabSz="914400" rtl="0" eaLnBrk="1" latinLnBrk="0" hangingPunct="1">
        <a:lnSpc>
          <a:spcPct val="90000"/>
        </a:lnSpc>
        <a:spcBef>
          <a:spcPts val="300"/>
        </a:spcBef>
        <a:buClr>
          <a:schemeClr val="tx2"/>
        </a:buClr>
        <a:buSzPct val="70000"/>
        <a:buFontTx/>
        <a:buBlip>
          <a:blip r:embed="rId7"/>
        </a:buBlip>
        <a:tabLst>
          <a:tab pos="541338" algn="l"/>
        </a:tabLst>
        <a:defRPr sz="2200" kern="1200" spc="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8038" indent="-266700" algn="l" defTabSz="914400" rtl="0" eaLnBrk="1" latinLnBrk="0" hangingPunct="1">
        <a:lnSpc>
          <a:spcPct val="90000"/>
        </a:lnSpc>
        <a:spcBef>
          <a:spcPts val="300"/>
        </a:spcBef>
        <a:buClr>
          <a:schemeClr val="tx2"/>
        </a:buClr>
        <a:buSzPct val="90000"/>
        <a:buFontTx/>
        <a:buBlip>
          <a:blip r:embed="rId8"/>
        </a:buBlip>
        <a:tabLst>
          <a:tab pos="808038" algn="l"/>
        </a:tabLst>
        <a:defRPr sz="2000" kern="1200" spc="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150938" indent="-287338" algn="l" defTabSz="914400" rtl="0" eaLnBrk="1" latinLnBrk="0" hangingPunct="1">
        <a:lnSpc>
          <a:spcPct val="90000"/>
        </a:lnSpc>
        <a:spcBef>
          <a:spcPts val="300"/>
        </a:spcBef>
        <a:buClr>
          <a:schemeClr val="tx2"/>
        </a:buClr>
        <a:buSzPct val="75000"/>
        <a:buFontTx/>
        <a:buBlip>
          <a:blip r:embed="rId9"/>
        </a:buBlip>
        <a:tabLst>
          <a:tab pos="1163638" algn="l"/>
        </a:tabLst>
        <a:defRPr sz="1800" kern="1200" spc="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438275" indent="-287338" algn="l" defTabSz="914400" rtl="0" eaLnBrk="1" latinLnBrk="0" hangingPunct="1">
        <a:lnSpc>
          <a:spcPct val="90000"/>
        </a:lnSpc>
        <a:spcBef>
          <a:spcPts val="300"/>
        </a:spcBef>
        <a:buClr>
          <a:schemeClr val="tx2"/>
        </a:buClr>
        <a:buSzPct val="90000"/>
        <a:buFontTx/>
        <a:buBlip>
          <a:blip r:embed="rId6"/>
        </a:buBlip>
        <a:tabLst>
          <a:tab pos="1438275" algn="l"/>
        </a:tabLst>
        <a:defRPr sz="1800" kern="1200" spc="0" baseline="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368" userDrawn="1">
          <p15:clr>
            <a:srgbClr val="F26B43"/>
          </p15:clr>
        </p15:guide>
        <p15:guide id="1" pos="2880" userDrawn="1">
          <p15:clr>
            <a:srgbClr val="F26B43"/>
          </p15:clr>
        </p15:guide>
        <p15:guide id="2" pos="363" userDrawn="1">
          <p15:clr>
            <a:srgbClr val="F26B43"/>
          </p15:clr>
        </p15:guide>
        <p15:guide id="3" pos="725" userDrawn="1">
          <p15:clr>
            <a:srgbClr val="F26B43"/>
          </p15:clr>
        </p15:guide>
        <p15:guide id="4" pos="5579" userDrawn="1">
          <p15:clr>
            <a:srgbClr val="F26B43"/>
          </p15:clr>
        </p15:guide>
        <p15:guide id="5" orient="horz" pos="1094" userDrawn="1">
          <p15:clr>
            <a:srgbClr val="F26B43"/>
          </p15:clr>
        </p15:guide>
        <p15:guide id="6" orient="horz" pos="187" userDrawn="1">
          <p15:clr>
            <a:srgbClr val="F26B43"/>
          </p15:clr>
        </p15:guide>
        <p15:guide id="7" orient="horz" pos="4133" userDrawn="1">
          <p15:clr>
            <a:srgbClr val="F26B43"/>
          </p15:clr>
        </p15:guide>
        <p15:guide id="8" orient="horz" pos="3589" userDrawn="1">
          <p15:clr>
            <a:srgbClr val="F26B43"/>
          </p15:clr>
        </p15:guide>
        <p15:guide id="9" orient="horz" pos="89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-1502702"/>
            <a:ext cx="8856000" cy="59414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BE" dirty="0"/>
              <a:t>Het Vinne</a:t>
            </a:r>
            <a:br>
              <a:rPr lang="nl-BE" dirty="0"/>
            </a:br>
            <a:r>
              <a:rPr lang="nl-BE" dirty="0"/>
              <a:t>10 jaar monitoring</a:t>
            </a:r>
          </a:p>
        </p:txBody>
      </p:sp>
      <p:grpSp>
        <p:nvGrpSpPr>
          <p:cNvPr id="8" name="Groeperen 10"/>
          <p:cNvGrpSpPr/>
          <p:nvPr/>
        </p:nvGrpSpPr>
        <p:grpSpPr>
          <a:xfrm>
            <a:off x="288000" y="3402000"/>
            <a:ext cx="8856000" cy="3456000"/>
            <a:chOff x="288000" y="3402000"/>
            <a:chExt cx="8856000" cy="3456000"/>
          </a:xfrm>
        </p:grpSpPr>
        <p:sp>
          <p:nvSpPr>
            <p:cNvPr id="9" name="Rechthoek 8"/>
            <p:cNvSpPr/>
            <p:nvPr/>
          </p:nvSpPr>
          <p:spPr>
            <a:xfrm>
              <a:off x="288000" y="4266000"/>
              <a:ext cx="8856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ige driehoek 9"/>
            <p:cNvSpPr/>
            <p:nvPr/>
          </p:nvSpPr>
          <p:spPr>
            <a:xfrm flipH="1">
              <a:off x="288000" y="3402000"/>
              <a:ext cx="8856000" cy="86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910" y="296863"/>
            <a:ext cx="1848753" cy="7200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5841138"/>
            <a:ext cx="1865453" cy="720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22017"/>
            <a:ext cx="3106844" cy="233276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2" t="32786" r="12048" b="28291"/>
          <a:stretch/>
        </p:blipFill>
        <p:spPr>
          <a:xfrm>
            <a:off x="4601617" y="4527278"/>
            <a:ext cx="2101947" cy="234561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0" t="25542" r="17350" b="16787"/>
          <a:stretch/>
        </p:blipFill>
        <p:spPr>
          <a:xfrm>
            <a:off x="6700383" y="4528886"/>
            <a:ext cx="2443617" cy="2345611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6111" r="36888" b="26667"/>
          <a:stretch/>
        </p:blipFill>
        <p:spPr>
          <a:xfrm>
            <a:off x="2797642" y="4519999"/>
            <a:ext cx="1803975" cy="236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29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66700" lvl="1" indent="0">
              <a:buNone/>
            </a:pPr>
            <a:endParaRPr lang="nl-BE" dirty="0"/>
          </a:p>
          <a:p>
            <a:pPr lvl="1"/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10</a:t>
            </a:fld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" y="0"/>
            <a:ext cx="9128786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Vissen</a:t>
            </a:r>
          </a:p>
        </p:txBody>
      </p:sp>
    </p:spTree>
    <p:extLst>
      <p:ext uri="{BB962C8B-B14F-4D97-AF65-F5344CB8AC3E}">
        <p14:creationId xmlns:p14="http://schemas.microsoft.com/office/powerpoint/2010/main" val="3224646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66700" lvl="1" indent="0">
              <a:buNone/>
            </a:pPr>
            <a:endParaRPr lang="nl-BE" dirty="0"/>
          </a:p>
          <a:p>
            <a:pPr marL="266700" lvl="1" indent="0">
              <a:buNone/>
            </a:pPr>
            <a:endParaRPr lang="nl-BE" dirty="0"/>
          </a:p>
          <a:p>
            <a:pPr lvl="1"/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11</a:t>
            </a:fld>
            <a:endParaRPr lang="nl-BE" dirty="0"/>
          </a:p>
        </p:txBody>
      </p:sp>
      <p:pic>
        <p:nvPicPr>
          <p:cNvPr id="2050" name="Picture 2" descr="sno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" y="4763"/>
            <a:ext cx="4888803" cy="366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96" y="3746500"/>
            <a:ext cx="8832204" cy="284527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555" y="2004938"/>
            <a:ext cx="2700762" cy="178628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4346" y="-20557"/>
            <a:ext cx="2700762" cy="17862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Vissen</a:t>
            </a:r>
          </a:p>
        </p:txBody>
      </p:sp>
    </p:spTree>
    <p:extLst>
      <p:ext uri="{BB962C8B-B14F-4D97-AF65-F5344CB8AC3E}">
        <p14:creationId xmlns:p14="http://schemas.microsoft.com/office/powerpoint/2010/main" val="3795961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12</a:t>
            </a:fld>
            <a:endParaRPr lang="nl-BE" dirty="0"/>
          </a:p>
        </p:txBody>
      </p:sp>
      <p:pic>
        <p:nvPicPr>
          <p:cNvPr id="1026" name="Picture 2" descr="geoorde_fuut_Vinne_FreekVerdonck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67" y="3868549"/>
            <a:ext cx="4472533" cy="298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9"/>
          <a:stretch/>
        </p:blipFill>
        <p:spPr>
          <a:xfrm>
            <a:off x="-4881" y="3868549"/>
            <a:ext cx="4703876" cy="298713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7" b="46057"/>
          <a:stretch/>
        </p:blipFill>
        <p:spPr>
          <a:xfrm>
            <a:off x="0" y="-41490"/>
            <a:ext cx="9620250" cy="39165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Vogels</a:t>
            </a:r>
          </a:p>
        </p:txBody>
      </p:sp>
    </p:spTree>
    <p:extLst>
      <p:ext uri="{BB962C8B-B14F-4D97-AF65-F5344CB8AC3E}">
        <p14:creationId xmlns:p14="http://schemas.microsoft.com/office/powerpoint/2010/main" val="3302208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836630" y="3327477"/>
            <a:ext cx="5637952" cy="3522077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13</a:t>
            </a:fld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4671" r="3507" b="4571"/>
          <a:stretch/>
        </p:blipFill>
        <p:spPr>
          <a:xfrm>
            <a:off x="4439008" y="0"/>
            <a:ext cx="5023542" cy="332693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401" y="-167550"/>
            <a:ext cx="4660037" cy="349502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2"/>
          <a:stretch/>
        </p:blipFill>
        <p:spPr>
          <a:xfrm>
            <a:off x="-854241" y="3327477"/>
            <a:ext cx="5290878" cy="35220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Vogels</a:t>
            </a:r>
          </a:p>
        </p:txBody>
      </p:sp>
    </p:spTree>
    <p:extLst>
      <p:ext uri="{BB962C8B-B14F-4D97-AF65-F5344CB8AC3E}">
        <p14:creationId xmlns:p14="http://schemas.microsoft.com/office/powerpoint/2010/main" val="1331741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14</a:t>
            </a:fld>
            <a:endParaRPr lang="nl-BE" dirty="0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00" y="0"/>
            <a:ext cx="9144000" cy="6858000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118" y="138570"/>
            <a:ext cx="3035026" cy="2023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580" y="2341770"/>
            <a:ext cx="3070101" cy="1917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118" y="4439554"/>
            <a:ext cx="2818007" cy="2288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2263" y="134978"/>
            <a:ext cx="7708899" cy="1116000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Insecten – libellen</a:t>
            </a:r>
            <a:br>
              <a:rPr lang="nl-BE" dirty="0">
                <a:solidFill>
                  <a:schemeClr val="bg1"/>
                </a:solidFill>
              </a:rPr>
            </a:b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03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15</a:t>
            </a:fld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7755" y="0"/>
            <a:ext cx="5318012" cy="354711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257" y="0"/>
            <a:ext cx="5281061" cy="35471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Insecten – dagvlinders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257" y="3547113"/>
            <a:ext cx="5150149" cy="342002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547113"/>
            <a:ext cx="4910257" cy="332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80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18" y="-2334031"/>
            <a:ext cx="11141243" cy="7427493"/>
          </a:xfrm>
          <a:prstGeom prst="rect">
            <a:avLst/>
          </a:prstGeo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261" y="3893608"/>
            <a:ext cx="3668174" cy="2751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16</a:t>
            </a:fld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92" y="3907730"/>
            <a:ext cx="4105512" cy="2737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9835" y="263716"/>
            <a:ext cx="7708899" cy="1116000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Amfibieën</a:t>
            </a:r>
          </a:p>
        </p:txBody>
      </p:sp>
    </p:spTree>
    <p:extLst>
      <p:ext uri="{BB962C8B-B14F-4D97-AF65-F5344CB8AC3E}">
        <p14:creationId xmlns:p14="http://schemas.microsoft.com/office/powerpoint/2010/main" val="3719640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0597" y="12031"/>
            <a:ext cx="10283175" cy="684014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4657" y="195929"/>
            <a:ext cx="7708899" cy="1116000"/>
          </a:xfrm>
        </p:spPr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overige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1" t="5705" r="27928"/>
          <a:stretch/>
        </p:blipFill>
        <p:spPr>
          <a:xfrm>
            <a:off x="6304547" y="256062"/>
            <a:ext cx="2573742" cy="3398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17</a:t>
            </a:fld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3967803"/>
            <a:ext cx="3861154" cy="2586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6085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1" y="-5721"/>
            <a:ext cx="9163051" cy="7648235"/>
          </a:xfr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18</a:t>
            </a:fld>
            <a:endParaRPr lang="nl-B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9883" y="213120"/>
            <a:ext cx="3454804" cy="701280"/>
          </a:xfrm>
        </p:spPr>
        <p:txBody>
          <a:bodyPr/>
          <a:lstStyle/>
          <a:p>
            <a:r>
              <a:rPr lang="nl-BE" sz="1100" dirty="0">
                <a:solidFill>
                  <a:schemeClr val="bg1"/>
                </a:solidFill>
              </a:rPr>
              <a:t>Landschapsmonitoring (1999)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08" y="808277"/>
            <a:ext cx="2481477" cy="186110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463" y="4704192"/>
            <a:ext cx="3633538" cy="293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71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-2332388"/>
            <a:ext cx="8856000" cy="664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Aanpak</a:t>
            </a:r>
          </a:p>
        </p:txBody>
      </p:sp>
      <p:grpSp>
        <p:nvGrpSpPr>
          <p:cNvPr id="8" name="Groeperen 10"/>
          <p:cNvGrpSpPr/>
          <p:nvPr/>
        </p:nvGrpSpPr>
        <p:grpSpPr>
          <a:xfrm>
            <a:off x="288000" y="3402000"/>
            <a:ext cx="8856000" cy="3456000"/>
            <a:chOff x="288000" y="3402000"/>
            <a:chExt cx="8856000" cy="3456000"/>
          </a:xfrm>
        </p:grpSpPr>
        <p:sp>
          <p:nvSpPr>
            <p:cNvPr id="9" name="Rechthoek 8"/>
            <p:cNvSpPr/>
            <p:nvPr/>
          </p:nvSpPr>
          <p:spPr>
            <a:xfrm>
              <a:off x="288000" y="4266000"/>
              <a:ext cx="8856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ige driehoek 9"/>
            <p:cNvSpPr/>
            <p:nvPr/>
          </p:nvSpPr>
          <p:spPr>
            <a:xfrm flipH="1">
              <a:off x="288000" y="3402000"/>
              <a:ext cx="8856000" cy="86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910" y="296863"/>
            <a:ext cx="1848753" cy="7200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5841138"/>
            <a:ext cx="1865453" cy="720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830" y="4752244"/>
            <a:ext cx="2593611" cy="1945208"/>
          </a:xfrm>
          <a:prstGeom prst="rect">
            <a:avLst/>
          </a:prstGeom>
        </p:spPr>
      </p:pic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330572"/>
              </p:ext>
            </p:extLst>
          </p:nvPr>
        </p:nvGraphicFramePr>
        <p:xfrm>
          <a:off x="5558118" y="3599934"/>
          <a:ext cx="3585882" cy="3282807"/>
        </p:xfrm>
        <a:graphic>
          <a:graphicData uri="http://schemas.openxmlformats.org/drawingml/2006/table">
            <a:tbl>
              <a:tblPr/>
              <a:tblGrid>
                <a:gridCol w="570708">
                  <a:extLst>
                    <a:ext uri="{9D8B030D-6E8A-4147-A177-3AD203B41FA5}">
                      <a16:colId xmlns:a16="http://schemas.microsoft.com/office/drawing/2014/main" val="3760318099"/>
                    </a:ext>
                  </a:extLst>
                </a:gridCol>
                <a:gridCol w="1050995">
                  <a:extLst>
                    <a:ext uri="{9D8B030D-6E8A-4147-A177-3AD203B41FA5}">
                      <a16:colId xmlns:a16="http://schemas.microsoft.com/office/drawing/2014/main" val="3736298266"/>
                    </a:ext>
                  </a:extLst>
                </a:gridCol>
                <a:gridCol w="92735">
                  <a:extLst>
                    <a:ext uri="{9D8B030D-6E8A-4147-A177-3AD203B41FA5}">
                      <a16:colId xmlns:a16="http://schemas.microsoft.com/office/drawing/2014/main" val="2603446193"/>
                    </a:ext>
                  </a:extLst>
                </a:gridCol>
                <a:gridCol w="103039">
                  <a:extLst>
                    <a:ext uri="{9D8B030D-6E8A-4147-A177-3AD203B41FA5}">
                      <a16:colId xmlns:a16="http://schemas.microsoft.com/office/drawing/2014/main" val="2040116227"/>
                    </a:ext>
                  </a:extLst>
                </a:gridCol>
                <a:gridCol w="103039">
                  <a:extLst>
                    <a:ext uri="{9D8B030D-6E8A-4147-A177-3AD203B41FA5}">
                      <a16:colId xmlns:a16="http://schemas.microsoft.com/office/drawing/2014/main" val="3143746124"/>
                    </a:ext>
                  </a:extLst>
                </a:gridCol>
                <a:gridCol w="92735">
                  <a:extLst>
                    <a:ext uri="{9D8B030D-6E8A-4147-A177-3AD203B41FA5}">
                      <a16:colId xmlns:a16="http://schemas.microsoft.com/office/drawing/2014/main" val="464376836"/>
                    </a:ext>
                  </a:extLst>
                </a:gridCol>
                <a:gridCol w="92735">
                  <a:extLst>
                    <a:ext uri="{9D8B030D-6E8A-4147-A177-3AD203B41FA5}">
                      <a16:colId xmlns:a16="http://schemas.microsoft.com/office/drawing/2014/main" val="3574295802"/>
                    </a:ext>
                  </a:extLst>
                </a:gridCol>
                <a:gridCol w="108191">
                  <a:extLst>
                    <a:ext uri="{9D8B030D-6E8A-4147-A177-3AD203B41FA5}">
                      <a16:colId xmlns:a16="http://schemas.microsoft.com/office/drawing/2014/main" val="2178299090"/>
                    </a:ext>
                  </a:extLst>
                </a:gridCol>
                <a:gridCol w="108191">
                  <a:extLst>
                    <a:ext uri="{9D8B030D-6E8A-4147-A177-3AD203B41FA5}">
                      <a16:colId xmlns:a16="http://schemas.microsoft.com/office/drawing/2014/main" val="1423397381"/>
                    </a:ext>
                  </a:extLst>
                </a:gridCol>
                <a:gridCol w="88871">
                  <a:extLst>
                    <a:ext uri="{9D8B030D-6E8A-4147-A177-3AD203B41FA5}">
                      <a16:colId xmlns:a16="http://schemas.microsoft.com/office/drawing/2014/main" val="3804666701"/>
                    </a:ext>
                  </a:extLst>
                </a:gridCol>
                <a:gridCol w="88871">
                  <a:extLst>
                    <a:ext uri="{9D8B030D-6E8A-4147-A177-3AD203B41FA5}">
                      <a16:colId xmlns:a16="http://schemas.microsoft.com/office/drawing/2014/main" val="1907691159"/>
                    </a:ext>
                  </a:extLst>
                </a:gridCol>
                <a:gridCol w="88871">
                  <a:extLst>
                    <a:ext uri="{9D8B030D-6E8A-4147-A177-3AD203B41FA5}">
                      <a16:colId xmlns:a16="http://schemas.microsoft.com/office/drawing/2014/main" val="3761208359"/>
                    </a:ext>
                  </a:extLst>
                </a:gridCol>
                <a:gridCol w="88871">
                  <a:extLst>
                    <a:ext uri="{9D8B030D-6E8A-4147-A177-3AD203B41FA5}">
                      <a16:colId xmlns:a16="http://schemas.microsoft.com/office/drawing/2014/main" val="1232898884"/>
                    </a:ext>
                  </a:extLst>
                </a:gridCol>
                <a:gridCol w="88871">
                  <a:extLst>
                    <a:ext uri="{9D8B030D-6E8A-4147-A177-3AD203B41FA5}">
                      <a16:colId xmlns:a16="http://schemas.microsoft.com/office/drawing/2014/main" val="1701273677"/>
                    </a:ext>
                  </a:extLst>
                </a:gridCol>
                <a:gridCol w="108191">
                  <a:extLst>
                    <a:ext uri="{9D8B030D-6E8A-4147-A177-3AD203B41FA5}">
                      <a16:colId xmlns:a16="http://schemas.microsoft.com/office/drawing/2014/main" val="684163419"/>
                    </a:ext>
                  </a:extLst>
                </a:gridCol>
                <a:gridCol w="88871">
                  <a:extLst>
                    <a:ext uri="{9D8B030D-6E8A-4147-A177-3AD203B41FA5}">
                      <a16:colId xmlns:a16="http://schemas.microsoft.com/office/drawing/2014/main" val="3631819735"/>
                    </a:ext>
                  </a:extLst>
                </a:gridCol>
                <a:gridCol w="88871">
                  <a:extLst>
                    <a:ext uri="{9D8B030D-6E8A-4147-A177-3AD203B41FA5}">
                      <a16:colId xmlns:a16="http://schemas.microsoft.com/office/drawing/2014/main" val="497635639"/>
                    </a:ext>
                  </a:extLst>
                </a:gridCol>
                <a:gridCol w="88871">
                  <a:extLst>
                    <a:ext uri="{9D8B030D-6E8A-4147-A177-3AD203B41FA5}">
                      <a16:colId xmlns:a16="http://schemas.microsoft.com/office/drawing/2014/main" val="127462586"/>
                    </a:ext>
                  </a:extLst>
                </a:gridCol>
                <a:gridCol w="88871">
                  <a:extLst>
                    <a:ext uri="{9D8B030D-6E8A-4147-A177-3AD203B41FA5}">
                      <a16:colId xmlns:a16="http://schemas.microsoft.com/office/drawing/2014/main" val="2020537316"/>
                    </a:ext>
                  </a:extLst>
                </a:gridCol>
                <a:gridCol w="88871">
                  <a:extLst>
                    <a:ext uri="{9D8B030D-6E8A-4147-A177-3AD203B41FA5}">
                      <a16:colId xmlns:a16="http://schemas.microsoft.com/office/drawing/2014/main" val="2818636305"/>
                    </a:ext>
                  </a:extLst>
                </a:gridCol>
                <a:gridCol w="88871">
                  <a:extLst>
                    <a:ext uri="{9D8B030D-6E8A-4147-A177-3AD203B41FA5}">
                      <a16:colId xmlns:a16="http://schemas.microsoft.com/office/drawing/2014/main" val="2578925749"/>
                    </a:ext>
                  </a:extLst>
                </a:gridCol>
                <a:gridCol w="88871">
                  <a:extLst>
                    <a:ext uri="{9D8B030D-6E8A-4147-A177-3AD203B41FA5}">
                      <a16:colId xmlns:a16="http://schemas.microsoft.com/office/drawing/2014/main" val="3166377395"/>
                    </a:ext>
                  </a:extLst>
                </a:gridCol>
                <a:gridCol w="88871">
                  <a:extLst>
                    <a:ext uri="{9D8B030D-6E8A-4147-A177-3AD203B41FA5}">
                      <a16:colId xmlns:a16="http://schemas.microsoft.com/office/drawing/2014/main" val="1764133985"/>
                    </a:ext>
                  </a:extLst>
                </a:gridCol>
              </a:tblGrid>
              <a:tr h="1044660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meetfrequentie per jaar</a:t>
                      </a:r>
                    </a:p>
                  </a:txBody>
                  <a:tcPr marL="3884" marR="3884" marT="388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mandagen per meting</a:t>
                      </a:r>
                    </a:p>
                  </a:txBody>
                  <a:tcPr marL="3884" marR="3884" marT="388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mandagen per jaar</a:t>
                      </a:r>
                    </a:p>
                  </a:txBody>
                  <a:tcPr marL="3884" marR="3884" marT="388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aantal jaar zonder T=-2 en -1</a:t>
                      </a:r>
                    </a:p>
                  </a:txBody>
                  <a:tcPr marL="3884" marR="3884" marT="388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aantal jaar</a:t>
                      </a:r>
                    </a:p>
                  </a:txBody>
                  <a:tcPr marL="3884" marR="3884" marT="388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totaal aantal mandagen zondet T=-2 en -1</a:t>
                      </a:r>
                    </a:p>
                  </a:txBody>
                  <a:tcPr marL="3884" marR="3884" marT="388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mandagen totaal</a:t>
                      </a:r>
                    </a:p>
                  </a:txBody>
                  <a:tcPr marL="3884" marR="3884" marT="3884" marB="0" vert="vert27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projectuitvoeringsplan</a:t>
                      </a:r>
                    </a:p>
                  </a:txBody>
                  <a:tcPr marL="3884" marR="3884" marT="388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jaar voor uitvoering</a:t>
                      </a:r>
                    </a:p>
                  </a:txBody>
                  <a:tcPr marL="3884" marR="3884" marT="388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seizoen voor uitvoering maatregelen</a:t>
                      </a:r>
                    </a:p>
                  </a:txBody>
                  <a:tcPr marL="3884" marR="3884" marT="388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uitvoering betreffende maatregelen</a:t>
                      </a:r>
                    </a:p>
                  </a:txBody>
                  <a:tcPr marL="3884" marR="3884" marT="3884" marB="0" vert="vert27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seizoen na uitvoering maatregelen</a:t>
                      </a:r>
                    </a:p>
                  </a:txBody>
                  <a:tcPr marL="3884" marR="3884" marT="388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jaar na uitvoering</a:t>
                      </a:r>
                    </a:p>
                  </a:txBody>
                  <a:tcPr marL="3884" marR="3884" marT="388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jaar na uitvoering</a:t>
                      </a:r>
                    </a:p>
                  </a:txBody>
                  <a:tcPr marL="3884" marR="3884" marT="388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jaar na uitvoering</a:t>
                      </a:r>
                    </a:p>
                  </a:txBody>
                  <a:tcPr marL="3884" marR="3884" marT="388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jaar na uitvoering</a:t>
                      </a:r>
                    </a:p>
                  </a:txBody>
                  <a:tcPr marL="3884" marR="3884" marT="3884" marB="0" vert="vert27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jaar na uitvoering</a:t>
                      </a:r>
                    </a:p>
                  </a:txBody>
                  <a:tcPr marL="3884" marR="3884" marT="3884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jaar na uitvoering</a:t>
                      </a:r>
                    </a:p>
                  </a:txBody>
                  <a:tcPr marL="3884" marR="3884" marT="388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jaar na uitvoering</a:t>
                      </a:r>
                    </a:p>
                  </a:txBody>
                  <a:tcPr marL="3884" marR="3884" marT="388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jaar na uitvoering</a:t>
                      </a:r>
                    </a:p>
                  </a:txBody>
                  <a:tcPr marL="3884" marR="3884" marT="388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jaar na uitvoering</a:t>
                      </a:r>
                    </a:p>
                  </a:txBody>
                  <a:tcPr marL="3884" marR="3884" marT="3884" marB="0" vert="vert27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12024"/>
                  </a:ext>
                </a:extLst>
              </a:tr>
              <a:tr h="159223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Stuurparameters opmeten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237744"/>
                  </a:ext>
                </a:extLst>
              </a:tr>
              <a:tr h="80084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Hydrologie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grondwaterpeilen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112146"/>
                  </a:ext>
                </a:extLst>
              </a:tr>
              <a:tr h="156284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oppervlaktewaterpeil en oppervlakte meer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787852"/>
                  </a:ext>
                </a:extLst>
              </a:tr>
              <a:tr h="156284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grond- en oppervlaktewaterkwaliteit watertype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821053"/>
                  </a:ext>
                </a:extLst>
              </a:tr>
              <a:tr h="80084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trofie en saprobie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418344"/>
                  </a:ext>
                </a:extLst>
              </a:tr>
              <a:tr h="80084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algemene biotoopkwaliteit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887970"/>
                  </a:ext>
                </a:extLst>
              </a:tr>
              <a:tr h="81553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slibdikte waterbodem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633568"/>
                  </a:ext>
                </a:extLst>
              </a:tr>
              <a:tr h="156284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Vegetatie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verhouding oppervlakte open en gesloten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740708"/>
                  </a:ext>
                </a:extLst>
              </a:tr>
              <a:tr h="80084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doelsystemen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615295"/>
                  </a:ext>
                </a:extLst>
              </a:tr>
              <a:tr h="80084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natuurstreefbeelden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141814"/>
                  </a:ext>
                </a:extLst>
              </a:tr>
              <a:tr h="81553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soortensamenstelling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877058"/>
                  </a:ext>
                </a:extLst>
              </a:tr>
              <a:tr h="81553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Vleermuizen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soortenrijkdom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980853"/>
                  </a:ext>
                </a:extLst>
              </a:tr>
              <a:tr h="81553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Amfibieën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soortenrijkdom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452389"/>
                  </a:ext>
                </a:extLst>
              </a:tr>
              <a:tr h="81553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Vogels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territoriumdichtheid broedvogels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328538"/>
                  </a:ext>
                </a:extLst>
              </a:tr>
              <a:tr h="159223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Libellen en dagvlinders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soortenrijkdom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711800"/>
                  </a:ext>
                </a:extLst>
              </a:tr>
              <a:tr h="81553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Vissen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soortenrijkdom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11146"/>
                  </a:ext>
                </a:extLst>
              </a:tr>
              <a:tr h="81553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Gebiedsevaluatie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258545"/>
                  </a:ext>
                </a:extLst>
              </a:tr>
              <a:tr h="81553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BBI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6742926"/>
                  </a:ext>
                </a:extLst>
              </a:tr>
              <a:tr h="81553"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Totaal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3884" marR="3884" marT="388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8517897"/>
                  </a:ext>
                </a:extLst>
              </a:tr>
              <a:tr h="156284"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beperkt uitgevoerd</a:t>
                      </a: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1478395"/>
                  </a:ext>
                </a:extLst>
              </a:tr>
              <a:tr h="80084"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niet uitgevoerd</a:t>
                      </a: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116403"/>
                  </a:ext>
                </a:extLst>
              </a:tr>
              <a:tr h="80084"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nl-BE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extra uitgevoerd</a:t>
                      </a: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84" marR="3884" marT="38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9708471"/>
                  </a:ext>
                </a:extLst>
              </a:tr>
            </a:tbl>
          </a:graphicData>
        </a:graphic>
      </p:graphicFrame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8" t="31683" r="25346"/>
          <a:stretch/>
        </p:blipFill>
        <p:spPr>
          <a:xfrm>
            <a:off x="3258714" y="4230383"/>
            <a:ext cx="2092837" cy="246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27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Water</a:t>
            </a:r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3"/>
          </p:nvPr>
        </p:nvSpPr>
        <p:spPr>
          <a:xfrm>
            <a:off x="3267875" y="6561138"/>
            <a:ext cx="4730906" cy="297402"/>
          </a:xfrm>
        </p:spPr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9/09/2022</a:t>
            </a:fld>
            <a:r>
              <a:rPr lang="nl-BE" dirty="0"/>
              <a:t> </a:t>
            </a:r>
            <a:r>
              <a:rPr lang="nl-BE" b="1" dirty="0"/>
              <a:t>│</a:t>
            </a:r>
            <a:fld id="{B263F6C6-2226-4286-8995-C42CB1E7C290}" type="slidenum">
              <a:rPr lang="nl-BE" smtClean="0"/>
              <a:pPr/>
              <a:t>3</a:t>
            </a:fld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3235" y="-148862"/>
            <a:ext cx="24321862" cy="230054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23235" y="2155834"/>
            <a:ext cx="24267117" cy="214763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8910" y="4316819"/>
            <a:ext cx="24492404" cy="253617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/>
          <a:srcRect l="62592" t="26094" r="14444" b="15887"/>
          <a:stretch/>
        </p:blipFill>
        <p:spPr>
          <a:xfrm>
            <a:off x="214489" y="3789390"/>
            <a:ext cx="3352799" cy="292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22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4</a:t>
            </a:fld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12" y="1"/>
            <a:ext cx="9428367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Vegetatie</a:t>
            </a:r>
          </a:p>
        </p:txBody>
      </p:sp>
    </p:spTree>
    <p:extLst>
      <p:ext uri="{BB962C8B-B14F-4D97-AF65-F5344CB8AC3E}">
        <p14:creationId xmlns:p14="http://schemas.microsoft.com/office/powerpoint/2010/main" val="110176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637"/>
            <a:ext cx="4135731" cy="31017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Vegetatie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5</a:t>
            </a:fld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0" b="22960"/>
          <a:stretch/>
        </p:blipFill>
        <p:spPr>
          <a:xfrm>
            <a:off x="-1" y="3545388"/>
            <a:ext cx="4154411" cy="308401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/>
          <a:srcRect l="32995" r="21082"/>
          <a:stretch/>
        </p:blipFill>
        <p:spPr>
          <a:xfrm>
            <a:off x="4433450" y="0"/>
            <a:ext cx="47241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10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2" y="1"/>
            <a:ext cx="5143497" cy="68579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Vegetatie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6</a:t>
            </a:fld>
            <a:endParaRPr lang="nl-BE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41" y="1"/>
            <a:ext cx="4378970" cy="3284227"/>
          </a:xfr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27" y="3476030"/>
            <a:ext cx="4509293" cy="338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94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7</a:t>
            </a:fld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8980"/>
            <a:ext cx="4478693" cy="335902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35" b="37736"/>
          <a:stretch/>
        </p:blipFill>
        <p:spPr>
          <a:xfrm>
            <a:off x="4678017" y="-499246"/>
            <a:ext cx="4465983" cy="464236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478693" cy="33590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Vegetatie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16" y="4285283"/>
            <a:ext cx="4465983" cy="257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7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8</a:t>
            </a:fld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687430" cy="758324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bg1"/>
                </a:solidFill>
              </a:rPr>
              <a:t>Vegetatie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4" b="28278"/>
          <a:stretch/>
        </p:blipFill>
        <p:spPr>
          <a:xfrm>
            <a:off x="6102218" y="2363553"/>
            <a:ext cx="3041781" cy="222526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19" y="4680430"/>
            <a:ext cx="3041781" cy="228133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18" y="0"/>
            <a:ext cx="3041782" cy="2281337"/>
          </a:xfrm>
          <a:prstGeom prst="rect">
            <a:avLst/>
          </a:prstGeom>
        </p:spPr>
      </p:pic>
      <p:sp>
        <p:nvSpPr>
          <p:cNvPr id="3" name="Explosie: 8 punten 2"/>
          <p:cNvSpPr/>
          <p:nvPr/>
        </p:nvSpPr>
        <p:spPr>
          <a:xfrm>
            <a:off x="5005387" y="433439"/>
            <a:ext cx="304800" cy="342593"/>
          </a:xfrm>
          <a:prstGeom prst="irregularSeal1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Gedachtewolkje: wolk 5"/>
          <p:cNvSpPr/>
          <p:nvPr/>
        </p:nvSpPr>
        <p:spPr>
          <a:xfrm>
            <a:off x="8531634" y="216927"/>
            <a:ext cx="344556" cy="240952"/>
          </a:xfrm>
          <a:prstGeom prst="cloudCallout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Ster: 7 punten 6"/>
          <p:cNvSpPr/>
          <p:nvPr/>
        </p:nvSpPr>
        <p:spPr>
          <a:xfrm>
            <a:off x="8703912" y="4838541"/>
            <a:ext cx="265043" cy="178426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Stroomdiagram: Samenvoeging 7"/>
          <p:cNvSpPr/>
          <p:nvPr/>
        </p:nvSpPr>
        <p:spPr>
          <a:xfrm>
            <a:off x="8743668" y="2498264"/>
            <a:ext cx="265043" cy="238539"/>
          </a:xfrm>
          <a:prstGeom prst="flowChartSummingJuncti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7" r="12843"/>
          <a:stretch/>
        </p:blipFill>
        <p:spPr>
          <a:xfrm>
            <a:off x="8594" y="4486275"/>
            <a:ext cx="2826284" cy="2371725"/>
          </a:xfrm>
          <a:prstGeom prst="rect">
            <a:avLst/>
          </a:prstGeom>
          <a:effectLst>
            <a:outerShdw blurRad="50800" dist="38100" dir="18900000" algn="bl" rotWithShape="0">
              <a:schemeClr val="bg1">
                <a:alpha val="40000"/>
              </a:schemeClr>
            </a:outerShdw>
          </a:effectLst>
        </p:spPr>
      </p:pic>
      <p:sp>
        <p:nvSpPr>
          <p:cNvPr id="15" name="Ster: 7 punten 14"/>
          <p:cNvSpPr/>
          <p:nvPr/>
        </p:nvSpPr>
        <p:spPr>
          <a:xfrm>
            <a:off x="2230225" y="5731884"/>
            <a:ext cx="265043" cy="178426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Explosie: 8 punten 15"/>
          <p:cNvSpPr/>
          <p:nvPr/>
        </p:nvSpPr>
        <p:spPr>
          <a:xfrm>
            <a:off x="2855966" y="3911620"/>
            <a:ext cx="304800" cy="342593"/>
          </a:xfrm>
          <a:prstGeom prst="irregularSeal1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Gedachtewolkje: wolk 16"/>
          <p:cNvSpPr/>
          <p:nvPr/>
        </p:nvSpPr>
        <p:spPr>
          <a:xfrm>
            <a:off x="1893054" y="5669358"/>
            <a:ext cx="344556" cy="240952"/>
          </a:xfrm>
          <a:prstGeom prst="cloudCallout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Stroomdiagram: Samenvoeging 17"/>
          <p:cNvSpPr/>
          <p:nvPr/>
        </p:nvSpPr>
        <p:spPr>
          <a:xfrm>
            <a:off x="2895723" y="4134944"/>
            <a:ext cx="265043" cy="238539"/>
          </a:xfrm>
          <a:prstGeom prst="flowChartSummingJuncti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2705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9</a:t>
            </a:fld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685" y="3535447"/>
            <a:ext cx="5023515" cy="332255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27" y="104775"/>
            <a:ext cx="3416299" cy="256222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" y="0"/>
            <a:ext cx="4571999" cy="68579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Vissen</a:t>
            </a:r>
            <a:endParaRPr lang="nl-BE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1" y="1685166"/>
            <a:ext cx="2234286" cy="174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572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b52cae81b6194bd16eadea47d2b42b73440dd"/>
</p:tagLst>
</file>

<file path=ppt/theme/theme1.xml><?xml version="1.0" encoding="utf-8"?>
<a:theme xmlns:a="http://schemas.openxmlformats.org/drawingml/2006/main" name="VLM NH">
  <a:themeElements>
    <a:clrScheme name="VLM NH">
      <a:dk1>
        <a:srgbClr val="000000"/>
      </a:dk1>
      <a:lt1>
        <a:srgbClr val="FFFFFF"/>
      </a:lt1>
      <a:dk2>
        <a:srgbClr val="004559"/>
      </a:dk2>
      <a:lt2>
        <a:srgbClr val="EEEDEB"/>
      </a:lt2>
      <a:accent1>
        <a:srgbClr val="004559"/>
      </a:accent1>
      <a:accent2>
        <a:srgbClr val="86243B"/>
      </a:accent2>
      <a:accent3>
        <a:srgbClr val="B25F21"/>
      </a:accent3>
      <a:accent4>
        <a:srgbClr val="8DAD1A"/>
      </a:accent4>
      <a:accent5>
        <a:srgbClr val="D43D5D"/>
      </a:accent5>
      <a:accent6>
        <a:srgbClr val="2D92BB"/>
      </a:accent6>
      <a:hlink>
        <a:srgbClr val="A5C409"/>
      </a:hlink>
      <a:folHlink>
        <a:srgbClr val="2D92BB"/>
      </a:folHlink>
    </a:clrScheme>
    <a:fontScheme name="VLM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_sjabloon_VLM" id="{390C9F24-6B9C-4FB1-BE07-F5C4CC88B74C}" vid="{88878AA0-CD1D-4922-B05E-DE87D49C606E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98C3EA06960646931FECBF22C421CF" ma:contentTypeVersion="12" ma:contentTypeDescription="Een nieuw document maken." ma:contentTypeScope="" ma:versionID="28bb41662430d22e1194e6a540ac2eb5">
  <xsd:schema xmlns:xsd="http://www.w3.org/2001/XMLSchema" xmlns:xs="http://www.w3.org/2001/XMLSchema" xmlns:p="http://schemas.microsoft.com/office/2006/metadata/properties" xmlns:ns1="http://schemas.microsoft.com/sharepoint/v3" xmlns:ns2="8352b163-ef7a-4c75-991d-0dfe92b21fb1" targetNamespace="http://schemas.microsoft.com/office/2006/metadata/properties" ma:root="true" ma:fieldsID="79840714027a591d18954fbe63868ae6" ns1:_="" ns2:_="">
    <xsd:import namespace="http://schemas.microsoft.com/sharepoint/v3"/>
    <xsd:import namespace="8352b163-ef7a-4c75-991d-0dfe92b21fb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Begindatum van de planning" ma:description="" ma:internalName="PublishingStartDate">
      <xsd:simpleType>
        <xsd:restriction base="dms:Unknown"/>
      </xsd:simpleType>
    </xsd:element>
    <xsd:element name="PublishingExpirationDate" ma:index="5" nillable="true" ma:displayName="Einddatum van de planning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52b163-ef7a-4c75-991d-0dfe92b21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Inhoudstyp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F5FD6D-A37F-4739-B946-F3B341FE63F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08A0206C-0751-4C63-887E-0AF0E026BE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352b163-ef7a-4c75-991d-0dfe92b21f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ED1D63-FF4A-496D-9A6A-6C16A3B198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01_sjabloon_VLM</Template>
  <TotalTime>662</TotalTime>
  <Words>1506</Words>
  <Application>Microsoft Office PowerPoint</Application>
  <PresentationFormat>Diavoorstelling (4:3)</PresentationFormat>
  <Paragraphs>498</Paragraphs>
  <Slides>18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1" baseType="lpstr">
      <vt:lpstr>Arial</vt:lpstr>
      <vt:lpstr>Calibri</vt:lpstr>
      <vt:lpstr>VLM NH</vt:lpstr>
      <vt:lpstr>Het Vinne 10 jaar monitoring</vt:lpstr>
      <vt:lpstr>Aanpak</vt:lpstr>
      <vt:lpstr>Water</vt:lpstr>
      <vt:lpstr>Vegetatie</vt:lpstr>
      <vt:lpstr>Vegetatie</vt:lpstr>
      <vt:lpstr>Vegetatie</vt:lpstr>
      <vt:lpstr>Vegetatie</vt:lpstr>
      <vt:lpstr>Vegetatie</vt:lpstr>
      <vt:lpstr>Vissen</vt:lpstr>
      <vt:lpstr>Vissen</vt:lpstr>
      <vt:lpstr>Vissen</vt:lpstr>
      <vt:lpstr>Vogels</vt:lpstr>
      <vt:lpstr>Vogels</vt:lpstr>
      <vt:lpstr>Insecten – libellen </vt:lpstr>
      <vt:lpstr>Insecten – dagvlinders</vt:lpstr>
      <vt:lpstr>Amfibieën</vt:lpstr>
      <vt:lpstr>overige</vt:lpstr>
      <vt:lpstr>Landschapsmonitoring (1999)</vt:lpstr>
    </vt:vector>
  </TitlesOfParts>
  <Company>Vlaamse Overheid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Ingrid Beerens</dc:creator>
  <cp:keywords/>
  <dc:description/>
  <cp:lastModifiedBy>Katrien Branders</cp:lastModifiedBy>
  <cp:revision>54</cp:revision>
  <cp:lastPrinted>2017-02-09T16:00:00Z</cp:lastPrinted>
  <dcterms:created xsi:type="dcterms:W3CDTF">2017-01-27T09:45:48Z</dcterms:created>
  <dcterms:modified xsi:type="dcterms:W3CDTF">2022-09-09T10:04:51Z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0x0101006698C3EA06960646931FECBF22C421CF</vt:lpwstr>
  </property>
  <property fmtid="{D5CDD505-2E9C-101B-9397-08002B2CF9AE}" pid="3" name="_dlc_DocIdItemGuid">
    <vt:lpwstr>0f55c9a0-fdea-4306-b04a-26c14cc57ced</vt:lpwstr>
  </property>
  <property fmtid="{D5CDD505-2E9C-101B-9397-08002B2CF9AE}" pid="4" name="TaxKeyword">
    <vt:lpwstr/>
  </property>
  <property fmtid="{D5CDD505-2E9C-101B-9397-08002B2CF9AE}" pid="5" name="TaxCatchAll">
    <vt:lpwstr/>
  </property>
  <property fmtid="{D5CDD505-2E9C-101B-9397-08002B2CF9AE}" pid="6" name="TaxKeywordTaxHTField">
    <vt:lpwstr/>
  </property>
  <property fmtid="{D5CDD505-2E9C-101B-9397-08002B2CF9AE}" pid="7" name="MetadataThema">
    <vt:lpwstr>312;#VLM-intranet|a8f49663-4e45-44ba-b39b-605ac4cb7680</vt:lpwstr>
  </property>
  <property fmtid="{D5CDD505-2E9C-101B-9397-08002B2CF9AE}" pid="8" name="MetadataProject">
    <vt:lpwstr/>
  </property>
  <property fmtid="{D5CDD505-2E9C-101B-9397-08002B2CF9AE}" pid="9" name="URL">
    <vt:lpwstr/>
  </property>
  <property fmtid="{D5CDD505-2E9C-101B-9397-08002B2CF9AE}" pid="10" name="DocumentSetDescription">
    <vt:lpwstr/>
  </property>
  <property fmtid="{D5CDD505-2E9C-101B-9397-08002B2CF9AE}" pid="11" name="wic_System_Copyright">
    <vt:lpwstr/>
  </property>
</Properties>
</file>