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61" r:id="rId6"/>
    <p:sldId id="266" r:id="rId7"/>
    <p:sldId id="257" r:id="rId8"/>
    <p:sldId id="281" r:id="rId9"/>
    <p:sldId id="258" r:id="rId10"/>
    <p:sldId id="273" r:id="rId11"/>
    <p:sldId id="268" r:id="rId12"/>
    <p:sldId id="277" r:id="rId13"/>
    <p:sldId id="272" r:id="rId14"/>
    <p:sldId id="271" r:id="rId15"/>
    <p:sldId id="270" r:id="rId16"/>
    <p:sldId id="269" r:id="rId17"/>
    <p:sldId id="279" r:id="rId18"/>
    <p:sldId id="280" r:id="rId19"/>
    <p:sldId id="274" r:id="rId20"/>
    <p:sldId id="275" r:id="rId21"/>
    <p:sldId id="276" r:id="rId22"/>
    <p:sldId id="278" r:id="rId23"/>
    <p:sldId id="263" r:id="rId24"/>
    <p:sldId id="264" r:id="rId25"/>
    <p:sldId id="265" r:id="rId2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B4708-BB90-46C7-BB7B-69FF486C3887}" type="datetimeFigureOut">
              <a:rPr lang="nl-BE" smtClean="0"/>
              <a:t>9/09/2022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AACCD-F887-4392-94C2-E2CF1FC048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043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Eerste dia bij werkdagen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095B-5455-4996-B833-168ED6A781F6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Eerste dia bij werkdagen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095B-5455-4996-B833-168ED6A781F6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9B3E-712A-41F5-8A8F-3C480BA1CBF4}" type="datetimeFigureOut">
              <a:rPr lang="nl-BE" smtClean="0"/>
              <a:t>9/09/2022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68F3-AAFE-4F8D-921A-9FA8BCDA52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15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9B3E-712A-41F5-8A8F-3C480BA1CBF4}" type="datetimeFigureOut">
              <a:rPr lang="nl-BE" smtClean="0"/>
              <a:t>9/09/2022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68F3-AAFE-4F8D-921A-9FA8BCDA52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875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9B3E-712A-41F5-8A8F-3C480BA1CBF4}" type="datetimeFigureOut">
              <a:rPr lang="nl-BE" smtClean="0"/>
              <a:t>9/09/2022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68F3-AAFE-4F8D-921A-9FA8BCDA52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948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9B3E-712A-41F5-8A8F-3C480BA1CBF4}" type="datetimeFigureOut">
              <a:rPr lang="nl-BE" smtClean="0"/>
              <a:t>9/09/2022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68F3-AAFE-4F8D-921A-9FA8BCDA52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810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9B3E-712A-41F5-8A8F-3C480BA1CBF4}" type="datetimeFigureOut">
              <a:rPr lang="nl-BE" smtClean="0"/>
              <a:t>9/09/2022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68F3-AAFE-4F8D-921A-9FA8BCDA52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148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9B3E-712A-41F5-8A8F-3C480BA1CBF4}" type="datetimeFigureOut">
              <a:rPr lang="nl-BE" smtClean="0"/>
              <a:t>9/09/2022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68F3-AAFE-4F8D-921A-9FA8BCDA52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938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9B3E-712A-41F5-8A8F-3C480BA1CBF4}" type="datetimeFigureOut">
              <a:rPr lang="nl-BE" smtClean="0"/>
              <a:t>9/09/2022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68F3-AAFE-4F8D-921A-9FA8BCDA52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291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9B3E-712A-41F5-8A8F-3C480BA1CBF4}" type="datetimeFigureOut">
              <a:rPr lang="nl-BE" smtClean="0"/>
              <a:t>9/09/2022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68F3-AAFE-4F8D-921A-9FA8BCDA52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570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9B3E-712A-41F5-8A8F-3C480BA1CBF4}" type="datetimeFigureOut">
              <a:rPr lang="nl-BE" smtClean="0"/>
              <a:t>9/09/2022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68F3-AAFE-4F8D-921A-9FA8BCDA52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91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9B3E-712A-41F5-8A8F-3C480BA1CBF4}" type="datetimeFigureOut">
              <a:rPr lang="nl-BE" smtClean="0"/>
              <a:t>9/09/2022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68F3-AAFE-4F8D-921A-9FA8BCDA52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210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9B3E-712A-41F5-8A8F-3C480BA1CBF4}" type="datetimeFigureOut">
              <a:rPr lang="nl-BE" smtClean="0"/>
              <a:t>9/09/2022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68F3-AAFE-4F8D-921A-9FA8BCDA52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93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59B3E-712A-41F5-8A8F-3C480BA1CBF4}" type="datetimeFigureOut">
              <a:rPr lang="nl-BE" smtClean="0"/>
              <a:t>9/09/2022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868F3-AAFE-4F8D-921A-9FA8BCDA52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157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968" y="-27384"/>
            <a:ext cx="7772400" cy="1470025"/>
          </a:xfrm>
        </p:spPr>
        <p:txBody>
          <a:bodyPr/>
          <a:lstStyle/>
          <a:p>
            <a:r>
              <a:rPr lang="nl-BE" dirty="0"/>
              <a:t>Het (Klein) Vinne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407"/>
            <a:ext cx="1619672" cy="16224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4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0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nl-BE" dirty="0"/>
              <a:t>Evolutie sinds 2005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8261" y="1052736"/>
            <a:ext cx="8352928" cy="439248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“Paardenweide” en boomgaard</a:t>
            </a:r>
          </a:p>
          <a:p>
            <a:pPr algn="l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016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1470025"/>
          </a:xfrm>
        </p:spPr>
        <p:txBody>
          <a:bodyPr/>
          <a:lstStyle/>
          <a:p>
            <a:r>
              <a:rPr lang="nl-BE" dirty="0"/>
              <a:t>Evolutie sinds 2005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8261" y="1339089"/>
            <a:ext cx="8352928" cy="439248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Winter 2010: openkappen van 3 ha elzenstruweel </a:t>
            </a:r>
          </a:p>
          <a:p>
            <a:pPr algn="l"/>
            <a:r>
              <a:rPr lang="nl-BE" dirty="0">
                <a:sym typeface="Wingdings" panose="05000000000000000000" pitchFamily="2" charset="2"/>
              </a:rPr>
              <a:t> Nat schraal grasland ??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143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1470025"/>
          </a:xfrm>
        </p:spPr>
        <p:txBody>
          <a:bodyPr/>
          <a:lstStyle/>
          <a:p>
            <a:r>
              <a:rPr lang="nl-BE" dirty="0"/>
              <a:t>Evolutie sinds 2005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8261" y="1339089"/>
            <a:ext cx="8352928" cy="439248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Winter 2010: openkappen van 3 ha elzenstruweel </a:t>
            </a:r>
          </a:p>
          <a:p>
            <a:pPr algn="l"/>
            <a:r>
              <a:rPr lang="nl-BE" dirty="0">
                <a:sym typeface="Wingdings" panose="05000000000000000000" pitchFamily="2" charset="2"/>
              </a:rPr>
              <a:t> Nat schraal grasland ??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409"/>
            <a:ext cx="9144000" cy="64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9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1470025"/>
          </a:xfrm>
        </p:spPr>
        <p:txBody>
          <a:bodyPr/>
          <a:lstStyle/>
          <a:p>
            <a:r>
              <a:rPr lang="nl-BE" dirty="0"/>
              <a:t>Evolutie sinds 2005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352928" cy="439248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Winter 2010: openkappen van 3 ha elzenstruweel </a:t>
            </a:r>
          </a:p>
          <a:p>
            <a:pPr algn="l"/>
            <a:r>
              <a:rPr lang="nl-BE" dirty="0">
                <a:sym typeface="Wingdings" panose="05000000000000000000" pitchFamily="2" charset="2"/>
              </a:rPr>
              <a:t> Nat schraal grasland ??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16" y="1661160"/>
            <a:ext cx="7840980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8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1470025"/>
          </a:xfrm>
        </p:spPr>
        <p:txBody>
          <a:bodyPr/>
          <a:lstStyle/>
          <a:p>
            <a:r>
              <a:rPr lang="nl-BE" dirty="0"/>
              <a:t>Evolutie sinds 2005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352928" cy="4392488"/>
          </a:xfrm>
        </p:spPr>
        <p:txBody>
          <a:bodyPr>
            <a:normAutofit/>
          </a:bodyPr>
          <a:lstStyle/>
          <a:p>
            <a:pPr algn="l"/>
            <a:r>
              <a:rPr lang="nl-BE" b="1" dirty="0"/>
              <a:t>Begrazingsblok </a:t>
            </a:r>
            <a:r>
              <a:rPr lang="nl-BE" b="1" dirty="0" err="1"/>
              <a:t>Galloways</a:t>
            </a:r>
            <a:r>
              <a:rPr lang="nl-BE" b="1" dirty="0"/>
              <a:t> Vinne</a:t>
            </a:r>
          </a:p>
          <a:p>
            <a:pPr algn="l"/>
            <a:r>
              <a:rPr lang="nl-BE" dirty="0"/>
              <a:t>Begrazen deels in </a:t>
            </a:r>
            <a:r>
              <a:rPr lang="nl-BE" dirty="0" err="1"/>
              <a:t>wastine</a:t>
            </a:r>
            <a:r>
              <a:rPr lang="nl-BE" dirty="0"/>
              <a:t>-bos -  openen  bodemstructuur </a:t>
            </a:r>
          </a:p>
          <a:p>
            <a:pPr algn="l"/>
            <a:r>
              <a:rPr lang="nl-BE" dirty="0" err="1"/>
              <a:t>Verstruweling</a:t>
            </a:r>
            <a:r>
              <a:rPr lang="nl-BE" dirty="0"/>
              <a:t> van ondergroei (bramen) wordt sterk tegengehouden</a:t>
            </a:r>
          </a:p>
          <a:p>
            <a:pPr algn="l"/>
            <a:r>
              <a:rPr lang="nl-BE" dirty="0"/>
              <a:t>Kansen voor andere planten</a:t>
            </a:r>
          </a:p>
        </p:txBody>
      </p:sp>
    </p:spTree>
    <p:extLst>
      <p:ext uri="{BB962C8B-B14F-4D97-AF65-F5344CB8AC3E}">
        <p14:creationId xmlns:p14="http://schemas.microsoft.com/office/powerpoint/2010/main" val="147938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1470025"/>
          </a:xfrm>
        </p:spPr>
        <p:txBody>
          <a:bodyPr/>
          <a:lstStyle/>
          <a:p>
            <a:r>
              <a:rPr lang="nl-BE" dirty="0"/>
              <a:t>Evolutie sinds 2005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8261" y="1339089"/>
            <a:ext cx="8352928" cy="439248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Winter 2010: openkappen van 3 ha elzenstruweel </a:t>
            </a:r>
          </a:p>
          <a:p>
            <a:pPr algn="l"/>
            <a:r>
              <a:rPr lang="nl-BE" dirty="0">
                <a:sym typeface="Wingdings" panose="05000000000000000000" pitchFamily="2" charset="2"/>
              </a:rPr>
              <a:t> Nat schraal grasland ??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409"/>
            <a:ext cx="9144000" cy="64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33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1470025"/>
          </a:xfrm>
        </p:spPr>
        <p:txBody>
          <a:bodyPr/>
          <a:lstStyle/>
          <a:p>
            <a:r>
              <a:rPr lang="nl-BE" dirty="0"/>
              <a:t>Klein Vinne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352928" cy="439248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Bestendigen van graasbeheer met runderen</a:t>
            </a:r>
          </a:p>
          <a:p>
            <a:pPr algn="l"/>
            <a:r>
              <a:rPr lang="nl-BE" dirty="0"/>
              <a:t>Zilverschoongrasland met wisselende waterstand</a:t>
            </a:r>
          </a:p>
          <a:p>
            <a:pPr algn="l"/>
            <a:r>
              <a:rPr lang="nl-BE" dirty="0"/>
              <a:t>Pijptorkruid, aardbeiklaver, holpijp, koekoeksbloem... </a:t>
            </a:r>
          </a:p>
          <a:p>
            <a:pPr algn="l"/>
            <a:r>
              <a:rPr lang="nl-BE" dirty="0"/>
              <a:t>Geelgors, roodborsttapuit, ...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80254"/>
            <a:ext cx="4139952" cy="337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86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1470025"/>
          </a:xfrm>
        </p:spPr>
        <p:txBody>
          <a:bodyPr/>
          <a:lstStyle/>
          <a:p>
            <a:r>
              <a:rPr lang="nl-BE" dirty="0"/>
              <a:t>Klein Vinne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352928" cy="439248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Bestendigen van graasbeheer met runderen</a:t>
            </a:r>
          </a:p>
          <a:p>
            <a:pPr algn="l"/>
            <a:r>
              <a:rPr lang="nl-BE" dirty="0"/>
              <a:t>Zilverschoongrasland met wisselende waterstand</a:t>
            </a:r>
          </a:p>
          <a:p>
            <a:pPr algn="l"/>
            <a:r>
              <a:rPr lang="nl-BE" dirty="0"/>
              <a:t>Pijptorkruid, aardbeiklaver, holpijp, koekoeksbloem... </a:t>
            </a:r>
          </a:p>
          <a:p>
            <a:pPr algn="l"/>
            <a:r>
              <a:rPr lang="nl-BE" dirty="0"/>
              <a:t>Geelgors, roodborsttapuit, ...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47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1470025"/>
          </a:xfrm>
        </p:spPr>
        <p:txBody>
          <a:bodyPr/>
          <a:lstStyle/>
          <a:p>
            <a:r>
              <a:rPr lang="nl-BE" dirty="0"/>
              <a:t>Klein Vinne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352928" cy="439248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Bestendigen van graasbeheer met runderen</a:t>
            </a:r>
          </a:p>
          <a:p>
            <a:pPr algn="l"/>
            <a:r>
              <a:rPr lang="nl-BE" dirty="0"/>
              <a:t>Zilverschoongrasland met wisselende waterstand</a:t>
            </a:r>
          </a:p>
          <a:p>
            <a:pPr algn="l"/>
            <a:r>
              <a:rPr lang="nl-BE" dirty="0"/>
              <a:t>Pijptorkruid, aardbeiklaver, holpijp, koekoeksbloem... </a:t>
            </a:r>
          </a:p>
          <a:p>
            <a:pPr algn="l"/>
            <a:r>
              <a:rPr lang="nl-BE" dirty="0"/>
              <a:t>Geelgors, roodborsttapuit, ...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82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1470025"/>
          </a:xfrm>
        </p:spPr>
        <p:txBody>
          <a:bodyPr/>
          <a:lstStyle/>
          <a:p>
            <a:r>
              <a:rPr lang="nl-BE" dirty="0"/>
              <a:t>Evaluatie?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352928" cy="439248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Graslandbeheer – intensief</a:t>
            </a:r>
          </a:p>
          <a:p>
            <a:pPr algn="l"/>
            <a:r>
              <a:rPr lang="nl-BE" dirty="0"/>
              <a:t>Kleinschalig – </a:t>
            </a:r>
            <a:r>
              <a:rPr lang="nl-BE" dirty="0" err="1"/>
              <a:t>perceelsniveau</a:t>
            </a:r>
            <a:r>
              <a:rPr lang="nl-BE" dirty="0"/>
              <a:t> -  noodzakelijk voor behoud versnipperde hoogwaardige natuur</a:t>
            </a:r>
          </a:p>
          <a:p>
            <a:pPr algn="l"/>
            <a:endParaRPr lang="nl-BE" dirty="0"/>
          </a:p>
          <a:p>
            <a:pPr algn="l"/>
            <a:r>
              <a:rPr lang="nl-BE" dirty="0"/>
              <a:t>Kleinschalig waar nodig – Grootschalig waar het kan?</a:t>
            </a:r>
          </a:p>
        </p:txBody>
      </p:sp>
    </p:spTree>
    <p:extLst>
      <p:ext uri="{BB962C8B-B14F-4D97-AF65-F5344CB8AC3E}">
        <p14:creationId xmlns:p14="http://schemas.microsoft.com/office/powerpoint/2010/main" val="6890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cole\Contacts\Desktop\Nieuwe map\natuurgebie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06206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211152" y="-171400"/>
            <a:ext cx="8681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/>
              <a:t>Natuurgebieden </a:t>
            </a:r>
            <a:r>
              <a:rPr lang="nl-BE" sz="5400" b="1" dirty="0" err="1"/>
              <a:t>Gete</a:t>
            </a:r>
            <a:r>
              <a:rPr lang="nl-BE" sz="5400" b="1" dirty="0"/>
              <a:t> – </a:t>
            </a:r>
            <a:r>
              <a:rPr lang="nl-BE" sz="5400" b="1" dirty="0" err="1"/>
              <a:t>Velpe</a:t>
            </a:r>
            <a:endParaRPr lang="nl-BE" sz="5400" b="1" dirty="0"/>
          </a:p>
          <a:p>
            <a:r>
              <a:rPr lang="nl-BE" sz="5400" b="1" dirty="0"/>
              <a:t>		</a:t>
            </a:r>
            <a:endParaRPr lang="nl-BE" sz="2800" b="1" dirty="0"/>
          </a:p>
        </p:txBody>
      </p:sp>
      <p:sp>
        <p:nvSpPr>
          <p:cNvPr id="2" name="Rechthoek 1"/>
          <p:cNvSpPr/>
          <p:nvPr/>
        </p:nvSpPr>
        <p:spPr>
          <a:xfrm>
            <a:off x="3491880" y="2461538"/>
            <a:ext cx="137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/>
              <a:t>Tienbunders</a:t>
            </a:r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3076170" y="5394702"/>
            <a:ext cx="1628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b="1" dirty="0"/>
              <a:t>Grote </a:t>
            </a:r>
            <a:r>
              <a:rPr lang="nl-BE" sz="1600" b="1" dirty="0" err="1"/>
              <a:t>Gete</a:t>
            </a:r>
            <a:r>
              <a:rPr lang="nl-BE" sz="1600" b="1" dirty="0"/>
              <a:t>-vallei</a:t>
            </a:r>
            <a:endParaRPr lang="nl-BE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81" y="2313548"/>
            <a:ext cx="208330" cy="33265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600400"/>
            <a:ext cx="208330" cy="33265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876256" y="3769295"/>
            <a:ext cx="997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400" b="1" dirty="0" err="1"/>
              <a:t>Terweyden</a:t>
            </a:r>
            <a:endParaRPr lang="nl-BE" sz="14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2" y="3650922"/>
            <a:ext cx="176691" cy="282134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14324" y="3958946"/>
            <a:ext cx="1121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b="1" dirty="0" err="1"/>
              <a:t>Ruekenbos</a:t>
            </a:r>
            <a:endParaRPr lang="nl-BE" sz="1600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51122"/>
            <a:ext cx="176691" cy="2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0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nl-BE" dirty="0"/>
              <a:t>7 april 2005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941"/>
            <a:ext cx="9144000" cy="12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3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nl-BE" dirty="0"/>
              <a:t>25 maart 2006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4243"/>
            <a:ext cx="9144000" cy="8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28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nl-BE" dirty="0"/>
              <a:t>1 mei 2012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952"/>
            <a:ext cx="9144000" cy="10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2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11152" y="-171400"/>
            <a:ext cx="8681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/>
              <a:t>Natuurgebieden </a:t>
            </a:r>
            <a:r>
              <a:rPr lang="nl-BE" sz="5400" b="1" dirty="0" err="1"/>
              <a:t>Gete</a:t>
            </a:r>
            <a:r>
              <a:rPr lang="nl-BE" sz="5400" b="1" dirty="0"/>
              <a:t> – </a:t>
            </a:r>
            <a:r>
              <a:rPr lang="nl-BE" sz="5400" b="1" dirty="0" err="1"/>
              <a:t>Velpe</a:t>
            </a:r>
            <a:endParaRPr lang="nl-BE" sz="5400" b="1" dirty="0"/>
          </a:p>
          <a:p>
            <a:r>
              <a:rPr lang="nl-BE" sz="5400" b="1" dirty="0"/>
              <a:t>		</a:t>
            </a:r>
            <a:endParaRPr lang="nl-BE" sz="28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101"/>
            <a:ext cx="9144000" cy="50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1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1"/>
            <a:ext cx="9144000" cy="64569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243408"/>
            <a:ext cx="7772400" cy="1470025"/>
          </a:xfrm>
        </p:spPr>
        <p:txBody>
          <a:bodyPr/>
          <a:lstStyle/>
          <a:p>
            <a:r>
              <a:rPr lang="nl-BE" dirty="0"/>
              <a:t>Natuurpunt in Het Vinne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3.5 ha Klein Vinne</a:t>
            </a:r>
          </a:p>
          <a:p>
            <a:r>
              <a:rPr lang="nl-BE" dirty="0"/>
              <a:t>15 ha Vinne sinds 1994</a:t>
            </a:r>
          </a:p>
        </p:txBody>
      </p:sp>
    </p:spTree>
    <p:extLst>
      <p:ext uri="{BB962C8B-B14F-4D97-AF65-F5344CB8AC3E}">
        <p14:creationId xmlns:p14="http://schemas.microsoft.com/office/powerpoint/2010/main" val="289187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243408"/>
            <a:ext cx="7772400" cy="1470025"/>
          </a:xfrm>
        </p:spPr>
        <p:txBody>
          <a:bodyPr/>
          <a:lstStyle/>
          <a:p>
            <a:r>
              <a:rPr lang="nl-BE" dirty="0"/>
              <a:t>Natuurpunt in Het Vinne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3.5 ha Klein Vinne</a:t>
            </a:r>
          </a:p>
          <a:p>
            <a:r>
              <a:rPr lang="nl-BE" dirty="0"/>
              <a:t>15 ha Vinne sinds 1994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1784223"/>
            <a:ext cx="1218426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7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1470025"/>
          </a:xfrm>
        </p:spPr>
        <p:txBody>
          <a:bodyPr/>
          <a:lstStyle/>
          <a:p>
            <a:r>
              <a:rPr lang="nl-BE" dirty="0"/>
              <a:t>Evolutie sinds 2005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8261" y="1339089"/>
            <a:ext cx="8352928" cy="4392488"/>
          </a:xfrm>
        </p:spPr>
        <p:txBody>
          <a:bodyPr>
            <a:normAutofit fontScale="92500"/>
          </a:bodyPr>
          <a:lstStyle/>
          <a:p>
            <a:r>
              <a:rPr lang="nl-BE" dirty="0"/>
              <a:t>Uitbreiden </a:t>
            </a:r>
            <a:r>
              <a:rPr lang="nl-BE" dirty="0" err="1"/>
              <a:t>heischraal</a:t>
            </a:r>
            <a:r>
              <a:rPr lang="nl-BE" dirty="0"/>
              <a:t> grasland: kappen van eiken en berken, stuwing waterpeil</a:t>
            </a:r>
          </a:p>
          <a:p>
            <a:endParaRPr lang="nl-BE" dirty="0"/>
          </a:p>
          <a:p>
            <a:r>
              <a:rPr lang="nl-BE" dirty="0"/>
              <a:t>Introductie van blauwe knoop</a:t>
            </a:r>
          </a:p>
          <a:p>
            <a:r>
              <a:rPr lang="nl-BE" dirty="0"/>
              <a:t>Herstel stekelbrem</a:t>
            </a:r>
          </a:p>
          <a:p>
            <a:r>
              <a:rPr lang="nl-BE" dirty="0"/>
              <a:t>Typische schraallandsoorten</a:t>
            </a:r>
          </a:p>
          <a:p>
            <a:r>
              <a:rPr lang="nl-BE" dirty="0"/>
              <a:t>4 soorten veenmossen</a:t>
            </a:r>
          </a:p>
          <a:p>
            <a:r>
              <a:rPr lang="nl-BE" dirty="0"/>
              <a:t>Gouden sprinkhaan, moerassprinkhaan, zomertortel</a:t>
            </a:r>
          </a:p>
        </p:txBody>
      </p:sp>
    </p:spTree>
    <p:extLst>
      <p:ext uri="{BB962C8B-B14F-4D97-AF65-F5344CB8AC3E}">
        <p14:creationId xmlns:p14="http://schemas.microsoft.com/office/powerpoint/2010/main" val="138454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1470025"/>
          </a:xfrm>
        </p:spPr>
        <p:txBody>
          <a:bodyPr/>
          <a:lstStyle/>
          <a:p>
            <a:r>
              <a:rPr lang="nl-BE" dirty="0"/>
              <a:t>Evolutie sinds 2005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545013"/>
            <a:ext cx="9180512" cy="490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4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nl-BE" dirty="0"/>
              <a:t>Evolutie sinds 2005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8261" y="1052736"/>
            <a:ext cx="8352928" cy="439248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“Paardenweide” en boomgaard</a:t>
            </a:r>
          </a:p>
          <a:p>
            <a:pPr algn="l"/>
            <a:r>
              <a:rPr lang="nl-BE" dirty="0"/>
              <a:t>Van hooien naar begrazen</a:t>
            </a:r>
          </a:p>
          <a:p>
            <a:pPr algn="l"/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2492896"/>
            <a:ext cx="9144000" cy="426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nl-BE" dirty="0"/>
              <a:t>Evolutie sinds 2005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8261" y="1052736"/>
            <a:ext cx="8352928" cy="439248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“Paardenweide” en boomgaard</a:t>
            </a:r>
          </a:p>
          <a:p>
            <a:pPr algn="l"/>
            <a:r>
              <a:rPr lang="nl-BE" dirty="0"/>
              <a:t>Van hooien naar begrazen</a:t>
            </a:r>
          </a:p>
          <a:p>
            <a:pPr algn="l"/>
            <a:r>
              <a:rPr lang="nl-BE" dirty="0"/>
              <a:t>Kappen populieren, uitbreiding begrazingsblok</a:t>
            </a:r>
          </a:p>
          <a:p>
            <a:pPr algn="l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11953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8C3EA06960646931FECBF22C421CF" ma:contentTypeVersion="12" ma:contentTypeDescription="Een nieuw document maken." ma:contentTypeScope="" ma:versionID="28bb41662430d22e1194e6a540ac2eb5">
  <xsd:schema xmlns:xsd="http://www.w3.org/2001/XMLSchema" xmlns:xs="http://www.w3.org/2001/XMLSchema" xmlns:p="http://schemas.microsoft.com/office/2006/metadata/properties" xmlns:ns1="http://schemas.microsoft.com/sharepoint/v3" xmlns:ns2="8352b163-ef7a-4c75-991d-0dfe92b21fb1" targetNamespace="http://schemas.microsoft.com/office/2006/metadata/properties" ma:root="true" ma:fieldsID="79840714027a591d18954fbe63868ae6" ns1:_="" ns2:_="">
    <xsd:import namespace="http://schemas.microsoft.com/sharepoint/v3"/>
    <xsd:import namespace="8352b163-ef7a-4c75-991d-0dfe92b21fb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Begindatum van de planning" ma:description="" ma:internalName="PublishingStartDate">
      <xsd:simpleType>
        <xsd:restriction base="dms:Unknown"/>
      </xsd:simpleType>
    </xsd:element>
    <xsd:element name="PublishingExpirationDate" ma:index="5" nillable="true" ma:displayName="Einddatum van de planning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2b163-ef7a-4c75-991d-0dfe92b21f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AFA5A3-03D5-45E6-9A84-7FC29152625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9656ABC-E7C7-4DC1-B3E6-48C5A92F04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58F9DC-4CC9-4602-BD39-32EDE820B3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352b163-ef7a-4c75-991d-0dfe92b21f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325</Words>
  <Application>Microsoft Office PowerPoint</Application>
  <PresentationFormat>Diavoorstelling (4:3)</PresentationFormat>
  <Paragraphs>77</Paragraphs>
  <Slides>22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Arial</vt:lpstr>
      <vt:lpstr>Calibri</vt:lpstr>
      <vt:lpstr>Kantoorthema</vt:lpstr>
      <vt:lpstr>Het (Klein) Vinne </vt:lpstr>
      <vt:lpstr>PowerPoint-presentatie</vt:lpstr>
      <vt:lpstr>PowerPoint-presentatie</vt:lpstr>
      <vt:lpstr>Natuurpunt in Het Vinne</vt:lpstr>
      <vt:lpstr>Natuurpunt in Het Vinne</vt:lpstr>
      <vt:lpstr>Evolutie sinds 2005</vt:lpstr>
      <vt:lpstr>Evolutie sinds 2005</vt:lpstr>
      <vt:lpstr>Evolutie sinds 2005</vt:lpstr>
      <vt:lpstr>Evolutie sinds 2005</vt:lpstr>
      <vt:lpstr>Evolutie sinds 2005</vt:lpstr>
      <vt:lpstr>Evolutie sinds 2005</vt:lpstr>
      <vt:lpstr>Evolutie sinds 2005</vt:lpstr>
      <vt:lpstr>Evolutie sinds 2005</vt:lpstr>
      <vt:lpstr>Evolutie sinds 2005</vt:lpstr>
      <vt:lpstr>Evolutie sinds 2005</vt:lpstr>
      <vt:lpstr>Klein Vinne</vt:lpstr>
      <vt:lpstr>Klein Vinne</vt:lpstr>
      <vt:lpstr>Klein Vinne</vt:lpstr>
      <vt:lpstr>Evaluatie?</vt:lpstr>
      <vt:lpstr>7 april 2005</vt:lpstr>
      <vt:lpstr>25 maart 2006</vt:lpstr>
      <vt:lpstr>1 mei 2012</vt:lpstr>
    </vt:vector>
  </TitlesOfParts>
  <Company>INBO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(Klein) Vinne</dc:title>
  <dc:creator>MERGEAY, Joachim</dc:creator>
  <cp:lastModifiedBy>Katrien Branders</cp:lastModifiedBy>
  <cp:revision>18</cp:revision>
  <dcterms:created xsi:type="dcterms:W3CDTF">2017-02-13T07:15:55Z</dcterms:created>
  <dcterms:modified xsi:type="dcterms:W3CDTF">2022-09-09T10:01:59Z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0x0101006698C3EA06960646931FECBF22C421CF</vt:lpwstr>
  </property>
</Properties>
</file>