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</p:sldMasterIdLst>
  <p:notesMasterIdLst>
    <p:notesMasterId r:id="rId28"/>
  </p:notesMasterIdLst>
  <p:sldIdLst>
    <p:sldId id="343" r:id="rId6"/>
    <p:sldId id="257" r:id="rId7"/>
    <p:sldId id="813" r:id="rId8"/>
    <p:sldId id="283" r:id="rId9"/>
    <p:sldId id="312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286" r:id="rId20"/>
    <p:sldId id="313" r:id="rId21"/>
    <p:sldId id="270" r:id="rId22"/>
    <p:sldId id="271" r:id="rId23"/>
    <p:sldId id="275" r:id="rId24"/>
    <p:sldId id="326" r:id="rId25"/>
    <p:sldId id="315" r:id="rId26"/>
    <p:sldId id="815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0576D5-807F-4CA7-B816-358F515A83CA}" v="1" dt="2020-06-15T07:48:05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Houtverkopen\1%20verkoopjaar%202020\Evaluatie%20verkopen%202019\Cijfers%20uit%20Cube%202019%20uit%20IVANH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ublic\Documents\Houtverkopen\1%20verkoopjaar%202019\Houtpark\Catalogus\Cubering%20en%20berekening%20overma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'Algemene volume info'!$A$5</c:f>
              <c:strCache>
                <c:ptCount val="1"/>
                <c:pt idx="0">
                  <c:v>ANB</c:v>
                </c:pt>
              </c:strCache>
            </c:strRef>
          </c:tx>
          <c:invertIfNegative val="0"/>
          <c:cat>
            <c:strRef>
              <c:f>'Algemene volume info'!$D$4:$J$4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'Algemene volume info'!$D$5:$J$5</c:f>
              <c:numCache>
                <c:formatCode>0.00</c:formatCode>
                <c:ptCount val="7"/>
                <c:pt idx="0">
                  <c:v>113902.173</c:v>
                </c:pt>
                <c:pt idx="1">
                  <c:v>100468.77800000001</c:v>
                </c:pt>
                <c:pt idx="2">
                  <c:v>106933.46799999999</c:v>
                </c:pt>
                <c:pt idx="3">
                  <c:v>103210.11900000001</c:v>
                </c:pt>
                <c:pt idx="4">
                  <c:v>98891.642000000007</c:v>
                </c:pt>
                <c:pt idx="5">
                  <c:v>103683.26</c:v>
                </c:pt>
                <c:pt idx="6">
                  <c:v>79238.168999999994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F0-4F84-8763-74B0D159B080}"/>
            </c:ext>
          </c:extLst>
        </c:ser>
        <c:ser>
          <c:idx val="1"/>
          <c:order val="1"/>
          <c:tx>
            <c:strRef>
              <c:f>'Algemene volume info'!$A$6</c:f>
              <c:strCache>
                <c:ptCount val="1"/>
                <c:pt idx="0">
                  <c:v>Niet ANB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'Algemene volume info'!$D$4:$J$4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'Algemene volume info'!$D$6:$J$6</c:f>
              <c:numCache>
                <c:formatCode>0.00</c:formatCode>
                <c:ptCount val="7"/>
                <c:pt idx="0">
                  <c:v>116101.084</c:v>
                </c:pt>
                <c:pt idx="1">
                  <c:v>134114.41899999999</c:v>
                </c:pt>
                <c:pt idx="2">
                  <c:v>115665.762</c:v>
                </c:pt>
                <c:pt idx="3">
                  <c:v>98477.584000000003</c:v>
                </c:pt>
                <c:pt idx="4">
                  <c:v>89083.350999999995</c:v>
                </c:pt>
                <c:pt idx="5">
                  <c:v>126393.3</c:v>
                </c:pt>
                <c:pt idx="6">
                  <c:v>40669.381999999998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F0-4F84-8763-74B0D159B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53782400"/>
        <c:axId val="53796864"/>
      </c:barChart>
      <c:catAx>
        <c:axId val="53782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nl-BE" dirty="0"/>
                  <a:t>jaar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53796864"/>
        <c:crosses val="autoZero"/>
        <c:auto val="1"/>
        <c:lblAlgn val="ctr"/>
        <c:lblOffset val="100"/>
        <c:noMultiLvlLbl val="0"/>
      </c:catAx>
      <c:valAx>
        <c:axId val="5379686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nl-BE"/>
                  <a:t>Verkocht volume</a:t>
                </a:r>
                <a:r>
                  <a:rPr lang="nl-BE" baseline="0"/>
                  <a:t> in m³</a:t>
                </a:r>
                <a:endParaRPr lang="nl-BE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537824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l-BE" dirty="0"/>
              <a:t>2020 Volume [m³]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'Samenvattende tabellen'!$B$3</c:f>
              <c:strCache>
                <c:ptCount val="1"/>
                <c:pt idx="0">
                  <c:v>Volume [m³]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0C-4F33-88A4-4DF0368DC0A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0C-4F33-88A4-4DF0368DC0A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0C-4F33-88A4-4DF0368DC0A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0C-4F33-88A4-4DF0368DC0A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0C-4F33-88A4-4DF0368DC0A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0C-4F33-88A4-4DF0368DC0A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0C-4F33-88A4-4DF0368DC0A5}"/>
              </c:ext>
            </c:extLst>
          </c:dPt>
          <c:cat>
            <c:strRef>
              <c:f>'Samenvattende tabellen'!$A$4:$A$10</c:f>
              <c:strCache>
                <c:ptCount val="7"/>
                <c:pt idx="0">
                  <c:v>Amerikaanse eik</c:v>
                </c:pt>
                <c:pt idx="1">
                  <c:v>Zomereik</c:v>
                </c:pt>
                <c:pt idx="2">
                  <c:v>Wintereik</c:v>
                </c:pt>
                <c:pt idx="3">
                  <c:v>Beuk</c:v>
                </c:pt>
                <c:pt idx="4">
                  <c:v>Gewone esdoorn</c:v>
                </c:pt>
                <c:pt idx="5">
                  <c:v>Lork</c:v>
                </c:pt>
                <c:pt idx="6">
                  <c:v>Gewone es</c:v>
                </c:pt>
              </c:strCache>
            </c:strRef>
          </c:cat>
          <c:val>
            <c:numRef>
              <c:f>'Samenvattende tabellen'!$B$4:$B$10</c:f>
              <c:numCache>
                <c:formatCode>0.00</c:formatCode>
                <c:ptCount val="7"/>
                <c:pt idx="0">
                  <c:v>222.03837698532598</c:v>
                </c:pt>
                <c:pt idx="1">
                  <c:v>162.43927996559063</c:v>
                </c:pt>
                <c:pt idx="2">
                  <c:v>126.34699847841671</c:v>
                </c:pt>
                <c:pt idx="3">
                  <c:v>16.814615776798448</c:v>
                </c:pt>
                <c:pt idx="4">
                  <c:v>7.8958892592951555</c:v>
                </c:pt>
                <c:pt idx="5">
                  <c:v>7.6413661394230932</c:v>
                </c:pt>
                <c:pt idx="6">
                  <c:v>4.4156545203032493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0C-4F33-88A4-4DF0368DC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C1B72-2E61-42F6-B974-E2DCB1E55BB2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186E3BE0-91B6-4C96-BACD-A729B123E47B}">
      <dgm:prSet phldrT="[Tekst]"/>
      <dgm:spPr/>
      <dgm:t>
        <a:bodyPr/>
        <a:lstStyle/>
        <a:p>
          <a:r>
            <a:rPr lang="nl-BE" dirty="0"/>
            <a:t>Lokale verwerking</a:t>
          </a:r>
        </a:p>
      </dgm:t>
    </dgm:pt>
    <dgm:pt modelId="{F426E161-374D-4A2B-9718-0FC3F486B63E}" type="parTrans" cxnId="{6E150D1F-0A67-457B-8F8D-962D43E5DBAE}">
      <dgm:prSet/>
      <dgm:spPr/>
      <dgm:t>
        <a:bodyPr/>
        <a:lstStyle/>
        <a:p>
          <a:endParaRPr lang="nl-BE"/>
        </a:p>
      </dgm:t>
    </dgm:pt>
    <dgm:pt modelId="{B8BD979E-CC74-4032-9F10-23388394CB35}" type="sibTrans" cxnId="{6E150D1F-0A67-457B-8F8D-962D43E5DBAE}">
      <dgm:prSet/>
      <dgm:spPr/>
      <dgm:t>
        <a:bodyPr/>
        <a:lstStyle/>
        <a:p>
          <a:endParaRPr lang="nl-BE"/>
        </a:p>
      </dgm:t>
    </dgm:pt>
    <dgm:pt modelId="{539A4813-2196-4141-9AE5-245A45301837}">
      <dgm:prSet phldrT="[Tekst]"/>
      <dgm:spPr/>
      <dgm:t>
        <a:bodyPr/>
        <a:lstStyle/>
        <a:p>
          <a:r>
            <a:rPr lang="nl-BE" dirty="0"/>
            <a:t>Cascadering</a:t>
          </a:r>
        </a:p>
      </dgm:t>
    </dgm:pt>
    <dgm:pt modelId="{F0F2A212-20ED-4C7C-8C53-ABDF7F2C47F4}" type="parTrans" cxnId="{A8140C76-8F89-479D-B54F-D3CA9F5963C3}">
      <dgm:prSet/>
      <dgm:spPr/>
      <dgm:t>
        <a:bodyPr/>
        <a:lstStyle/>
        <a:p>
          <a:endParaRPr lang="nl-BE"/>
        </a:p>
      </dgm:t>
    </dgm:pt>
    <dgm:pt modelId="{4DE8913C-5707-46B1-B258-597EBFAA3EE6}" type="sibTrans" cxnId="{A8140C76-8F89-479D-B54F-D3CA9F5963C3}">
      <dgm:prSet/>
      <dgm:spPr/>
      <dgm:t>
        <a:bodyPr/>
        <a:lstStyle/>
        <a:p>
          <a:endParaRPr lang="nl-BE"/>
        </a:p>
      </dgm:t>
    </dgm:pt>
    <dgm:pt modelId="{52EB434C-BA96-4F81-8AE2-2232A11334D2}">
      <dgm:prSet phldrT="[Tekst]"/>
      <dgm:spPr/>
      <dgm:t>
        <a:bodyPr/>
        <a:lstStyle/>
        <a:p>
          <a:r>
            <a:rPr lang="nl-BE" dirty="0"/>
            <a:t>Optimalisering inkomsten</a:t>
          </a:r>
        </a:p>
      </dgm:t>
    </dgm:pt>
    <dgm:pt modelId="{7F004626-5297-4F76-875E-59AC528E05C1}" type="parTrans" cxnId="{C6876CDA-1813-4A64-B394-E56FAC64A8A0}">
      <dgm:prSet/>
      <dgm:spPr/>
      <dgm:t>
        <a:bodyPr/>
        <a:lstStyle/>
        <a:p>
          <a:endParaRPr lang="nl-BE"/>
        </a:p>
      </dgm:t>
    </dgm:pt>
    <dgm:pt modelId="{57C0E9F7-549E-4B3E-802D-EDA71BBABE9C}" type="sibTrans" cxnId="{C6876CDA-1813-4A64-B394-E56FAC64A8A0}">
      <dgm:prSet/>
      <dgm:spPr/>
      <dgm:t>
        <a:bodyPr/>
        <a:lstStyle/>
        <a:p>
          <a:endParaRPr lang="nl-BE"/>
        </a:p>
      </dgm:t>
    </dgm:pt>
    <dgm:pt modelId="{A73402F1-B74F-4FCD-B9E5-42A88B54561C}" type="pres">
      <dgm:prSet presAssocID="{3AFC1B72-2E61-42F6-B974-E2DCB1E55BB2}" presName="Name0" presStyleCnt="0">
        <dgm:presLayoutVars>
          <dgm:dir/>
          <dgm:resizeHandles val="exact"/>
        </dgm:presLayoutVars>
      </dgm:prSet>
      <dgm:spPr/>
    </dgm:pt>
    <dgm:pt modelId="{7C6343C4-214F-4966-BE2F-80568BB3A3E1}" type="pres">
      <dgm:prSet presAssocID="{3AFC1B72-2E61-42F6-B974-E2DCB1E55BB2}" presName="fgShape" presStyleLbl="fgShp" presStyleIdx="0" presStyleCnt="1"/>
      <dgm:spPr/>
    </dgm:pt>
    <dgm:pt modelId="{AE64B3E4-6213-44A5-87A3-C28CBBBAFD9E}" type="pres">
      <dgm:prSet presAssocID="{3AFC1B72-2E61-42F6-B974-E2DCB1E55BB2}" presName="linComp" presStyleCnt="0"/>
      <dgm:spPr/>
    </dgm:pt>
    <dgm:pt modelId="{BB91FDBF-F957-4E3F-8AF7-DC82956AC088}" type="pres">
      <dgm:prSet presAssocID="{186E3BE0-91B6-4C96-BACD-A729B123E47B}" presName="compNode" presStyleCnt="0"/>
      <dgm:spPr/>
    </dgm:pt>
    <dgm:pt modelId="{89787DC9-573F-4C2D-84E1-8795325225DA}" type="pres">
      <dgm:prSet presAssocID="{186E3BE0-91B6-4C96-BACD-A729B123E47B}" presName="bkgdShape" presStyleLbl="node1" presStyleIdx="0" presStyleCnt="3"/>
      <dgm:spPr/>
    </dgm:pt>
    <dgm:pt modelId="{FC8CDAF8-706A-4DC1-AB85-AB58D038D462}" type="pres">
      <dgm:prSet presAssocID="{186E3BE0-91B6-4C96-BACD-A729B123E47B}" presName="nodeTx" presStyleLbl="node1" presStyleIdx="0" presStyleCnt="3">
        <dgm:presLayoutVars>
          <dgm:bulletEnabled val="1"/>
        </dgm:presLayoutVars>
      </dgm:prSet>
      <dgm:spPr/>
    </dgm:pt>
    <dgm:pt modelId="{FE0CFCD9-5BBF-4ACB-AF8F-359659FDA0E3}" type="pres">
      <dgm:prSet presAssocID="{186E3BE0-91B6-4C96-BACD-A729B123E47B}" presName="invisiNode" presStyleLbl="node1" presStyleIdx="0" presStyleCnt="3"/>
      <dgm:spPr/>
    </dgm:pt>
    <dgm:pt modelId="{6341CDA7-330F-4BBB-B64E-A997960E5F7B}" type="pres">
      <dgm:prSet presAssocID="{186E3BE0-91B6-4C96-BACD-A729B123E47B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A42B227-8FE6-4950-BCBB-F98E58822B60}" type="pres">
      <dgm:prSet presAssocID="{B8BD979E-CC74-4032-9F10-23388394CB35}" presName="sibTrans" presStyleLbl="sibTrans2D1" presStyleIdx="0" presStyleCnt="0"/>
      <dgm:spPr/>
    </dgm:pt>
    <dgm:pt modelId="{A53896F3-3515-49E2-8490-E7AD51DBD9C1}" type="pres">
      <dgm:prSet presAssocID="{539A4813-2196-4141-9AE5-245A45301837}" presName="compNode" presStyleCnt="0"/>
      <dgm:spPr/>
    </dgm:pt>
    <dgm:pt modelId="{D1589D8C-EFE4-41C5-B0DF-32982BE14096}" type="pres">
      <dgm:prSet presAssocID="{539A4813-2196-4141-9AE5-245A45301837}" presName="bkgdShape" presStyleLbl="node1" presStyleIdx="1" presStyleCnt="3"/>
      <dgm:spPr/>
    </dgm:pt>
    <dgm:pt modelId="{7AB8D442-35B4-45D9-8607-6938AAC239C9}" type="pres">
      <dgm:prSet presAssocID="{539A4813-2196-4141-9AE5-245A45301837}" presName="nodeTx" presStyleLbl="node1" presStyleIdx="1" presStyleCnt="3">
        <dgm:presLayoutVars>
          <dgm:bulletEnabled val="1"/>
        </dgm:presLayoutVars>
      </dgm:prSet>
      <dgm:spPr/>
    </dgm:pt>
    <dgm:pt modelId="{EAD0013A-2436-4C84-8537-F17185540432}" type="pres">
      <dgm:prSet presAssocID="{539A4813-2196-4141-9AE5-245A45301837}" presName="invisiNode" presStyleLbl="node1" presStyleIdx="1" presStyleCnt="3"/>
      <dgm:spPr/>
    </dgm:pt>
    <dgm:pt modelId="{49FC1AD4-CC2A-4012-8FA5-2BF3DE0D5D45}" type="pres">
      <dgm:prSet presAssocID="{539A4813-2196-4141-9AE5-245A45301837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7141AF2-C051-4C23-9BDB-614022461FE7}" type="pres">
      <dgm:prSet presAssocID="{4DE8913C-5707-46B1-B258-597EBFAA3EE6}" presName="sibTrans" presStyleLbl="sibTrans2D1" presStyleIdx="0" presStyleCnt="0"/>
      <dgm:spPr/>
    </dgm:pt>
    <dgm:pt modelId="{BFE8BD77-D38F-478B-BFCF-3085FDFE4768}" type="pres">
      <dgm:prSet presAssocID="{52EB434C-BA96-4F81-8AE2-2232A11334D2}" presName="compNode" presStyleCnt="0"/>
      <dgm:spPr/>
    </dgm:pt>
    <dgm:pt modelId="{53E679B4-9C7D-4DBF-A781-07DD3C410348}" type="pres">
      <dgm:prSet presAssocID="{52EB434C-BA96-4F81-8AE2-2232A11334D2}" presName="bkgdShape" presStyleLbl="node1" presStyleIdx="2" presStyleCnt="3"/>
      <dgm:spPr/>
    </dgm:pt>
    <dgm:pt modelId="{AC01E407-266A-4845-866D-83A75821E4A3}" type="pres">
      <dgm:prSet presAssocID="{52EB434C-BA96-4F81-8AE2-2232A11334D2}" presName="nodeTx" presStyleLbl="node1" presStyleIdx="2" presStyleCnt="3">
        <dgm:presLayoutVars>
          <dgm:bulletEnabled val="1"/>
        </dgm:presLayoutVars>
      </dgm:prSet>
      <dgm:spPr/>
    </dgm:pt>
    <dgm:pt modelId="{B4C0C9D2-0AF2-44FC-8DD9-592D08AB47B7}" type="pres">
      <dgm:prSet presAssocID="{52EB434C-BA96-4F81-8AE2-2232A11334D2}" presName="invisiNode" presStyleLbl="node1" presStyleIdx="2" presStyleCnt="3"/>
      <dgm:spPr/>
    </dgm:pt>
    <dgm:pt modelId="{A4EADF02-1164-42A7-A54E-B8EC7480932A}" type="pres">
      <dgm:prSet presAssocID="{52EB434C-BA96-4F81-8AE2-2232A11334D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2BC47610-34BF-40EB-A3AC-4494D09FCE8D}" type="presOf" srcId="{539A4813-2196-4141-9AE5-245A45301837}" destId="{7AB8D442-35B4-45D9-8607-6938AAC239C9}" srcOrd="1" destOrd="0" presId="urn:microsoft.com/office/officeart/2005/8/layout/hList7"/>
    <dgm:cxn modelId="{7E7A7812-785F-43C6-98DC-D8605B0E3DED}" type="presOf" srcId="{3AFC1B72-2E61-42F6-B974-E2DCB1E55BB2}" destId="{A73402F1-B74F-4FCD-B9E5-42A88B54561C}" srcOrd="0" destOrd="0" presId="urn:microsoft.com/office/officeart/2005/8/layout/hList7"/>
    <dgm:cxn modelId="{6E150D1F-0A67-457B-8F8D-962D43E5DBAE}" srcId="{3AFC1B72-2E61-42F6-B974-E2DCB1E55BB2}" destId="{186E3BE0-91B6-4C96-BACD-A729B123E47B}" srcOrd="0" destOrd="0" parTransId="{F426E161-374D-4A2B-9718-0FC3F486B63E}" sibTransId="{B8BD979E-CC74-4032-9F10-23388394CB35}"/>
    <dgm:cxn modelId="{E6B6DD62-BB58-42A4-AA73-A037B9E4E605}" type="presOf" srcId="{B8BD979E-CC74-4032-9F10-23388394CB35}" destId="{DA42B227-8FE6-4950-BCBB-F98E58822B60}" srcOrd="0" destOrd="0" presId="urn:microsoft.com/office/officeart/2005/8/layout/hList7"/>
    <dgm:cxn modelId="{36E05D74-EEAF-43B2-AA8D-307C58F7F35B}" type="presOf" srcId="{4DE8913C-5707-46B1-B258-597EBFAA3EE6}" destId="{17141AF2-C051-4C23-9BDB-614022461FE7}" srcOrd="0" destOrd="0" presId="urn:microsoft.com/office/officeart/2005/8/layout/hList7"/>
    <dgm:cxn modelId="{24A61C55-0026-4AA0-8481-B2B102939488}" type="presOf" srcId="{186E3BE0-91B6-4C96-BACD-A729B123E47B}" destId="{FC8CDAF8-706A-4DC1-AB85-AB58D038D462}" srcOrd="1" destOrd="0" presId="urn:microsoft.com/office/officeart/2005/8/layout/hList7"/>
    <dgm:cxn modelId="{A8140C76-8F89-479D-B54F-D3CA9F5963C3}" srcId="{3AFC1B72-2E61-42F6-B974-E2DCB1E55BB2}" destId="{539A4813-2196-4141-9AE5-245A45301837}" srcOrd="1" destOrd="0" parTransId="{F0F2A212-20ED-4C7C-8C53-ABDF7F2C47F4}" sibTransId="{4DE8913C-5707-46B1-B258-597EBFAA3EE6}"/>
    <dgm:cxn modelId="{A8698D79-8FA5-40E3-B5A6-9916D6A73AE1}" type="presOf" srcId="{186E3BE0-91B6-4C96-BACD-A729B123E47B}" destId="{89787DC9-573F-4C2D-84E1-8795325225DA}" srcOrd="0" destOrd="0" presId="urn:microsoft.com/office/officeart/2005/8/layout/hList7"/>
    <dgm:cxn modelId="{FE007FA5-9522-46C4-9527-F5C381E8D8DD}" type="presOf" srcId="{52EB434C-BA96-4F81-8AE2-2232A11334D2}" destId="{53E679B4-9C7D-4DBF-A781-07DD3C410348}" srcOrd="0" destOrd="0" presId="urn:microsoft.com/office/officeart/2005/8/layout/hList7"/>
    <dgm:cxn modelId="{0F6884C1-3E15-4809-96AA-13D3B7888206}" type="presOf" srcId="{539A4813-2196-4141-9AE5-245A45301837}" destId="{D1589D8C-EFE4-41C5-B0DF-32982BE14096}" srcOrd="0" destOrd="0" presId="urn:microsoft.com/office/officeart/2005/8/layout/hList7"/>
    <dgm:cxn modelId="{C6876CDA-1813-4A64-B394-E56FAC64A8A0}" srcId="{3AFC1B72-2E61-42F6-B974-E2DCB1E55BB2}" destId="{52EB434C-BA96-4F81-8AE2-2232A11334D2}" srcOrd="2" destOrd="0" parTransId="{7F004626-5297-4F76-875E-59AC528E05C1}" sibTransId="{57C0E9F7-549E-4B3E-802D-EDA71BBABE9C}"/>
    <dgm:cxn modelId="{417A19FB-6B54-4D00-9AA8-011DACDC610C}" type="presOf" srcId="{52EB434C-BA96-4F81-8AE2-2232A11334D2}" destId="{AC01E407-266A-4845-866D-83A75821E4A3}" srcOrd="1" destOrd="0" presId="urn:microsoft.com/office/officeart/2005/8/layout/hList7"/>
    <dgm:cxn modelId="{505BAD2A-F012-4C48-8358-16DA6D063014}" type="presParOf" srcId="{A73402F1-B74F-4FCD-B9E5-42A88B54561C}" destId="{7C6343C4-214F-4966-BE2F-80568BB3A3E1}" srcOrd="0" destOrd="0" presId="urn:microsoft.com/office/officeart/2005/8/layout/hList7"/>
    <dgm:cxn modelId="{AB4DA277-0181-418D-8F9D-CA6CD81F55AA}" type="presParOf" srcId="{A73402F1-B74F-4FCD-B9E5-42A88B54561C}" destId="{AE64B3E4-6213-44A5-87A3-C28CBBBAFD9E}" srcOrd="1" destOrd="0" presId="urn:microsoft.com/office/officeart/2005/8/layout/hList7"/>
    <dgm:cxn modelId="{D6D38A39-CB33-44FE-A990-F5F3EACF95FB}" type="presParOf" srcId="{AE64B3E4-6213-44A5-87A3-C28CBBBAFD9E}" destId="{BB91FDBF-F957-4E3F-8AF7-DC82956AC088}" srcOrd="0" destOrd="0" presId="urn:microsoft.com/office/officeart/2005/8/layout/hList7"/>
    <dgm:cxn modelId="{F9EE8224-6FCC-416D-961E-0B688BF597FB}" type="presParOf" srcId="{BB91FDBF-F957-4E3F-8AF7-DC82956AC088}" destId="{89787DC9-573F-4C2D-84E1-8795325225DA}" srcOrd="0" destOrd="0" presId="urn:microsoft.com/office/officeart/2005/8/layout/hList7"/>
    <dgm:cxn modelId="{7B3348FB-8C7C-4ED7-8470-4C33427993CA}" type="presParOf" srcId="{BB91FDBF-F957-4E3F-8AF7-DC82956AC088}" destId="{FC8CDAF8-706A-4DC1-AB85-AB58D038D462}" srcOrd="1" destOrd="0" presId="urn:microsoft.com/office/officeart/2005/8/layout/hList7"/>
    <dgm:cxn modelId="{70AE6D30-E8E1-4E36-8F87-49D2E81E096A}" type="presParOf" srcId="{BB91FDBF-F957-4E3F-8AF7-DC82956AC088}" destId="{FE0CFCD9-5BBF-4ACB-AF8F-359659FDA0E3}" srcOrd="2" destOrd="0" presId="urn:microsoft.com/office/officeart/2005/8/layout/hList7"/>
    <dgm:cxn modelId="{05D5C357-2623-44A5-B227-ECB3C71A2E52}" type="presParOf" srcId="{BB91FDBF-F957-4E3F-8AF7-DC82956AC088}" destId="{6341CDA7-330F-4BBB-B64E-A997960E5F7B}" srcOrd="3" destOrd="0" presId="urn:microsoft.com/office/officeart/2005/8/layout/hList7"/>
    <dgm:cxn modelId="{66BD9528-7B44-401A-A190-45D8E5D12626}" type="presParOf" srcId="{AE64B3E4-6213-44A5-87A3-C28CBBBAFD9E}" destId="{DA42B227-8FE6-4950-BCBB-F98E58822B60}" srcOrd="1" destOrd="0" presId="urn:microsoft.com/office/officeart/2005/8/layout/hList7"/>
    <dgm:cxn modelId="{1EDA0348-90AC-44A7-B387-9570939A8A0D}" type="presParOf" srcId="{AE64B3E4-6213-44A5-87A3-C28CBBBAFD9E}" destId="{A53896F3-3515-49E2-8490-E7AD51DBD9C1}" srcOrd="2" destOrd="0" presId="urn:microsoft.com/office/officeart/2005/8/layout/hList7"/>
    <dgm:cxn modelId="{C631E429-6BEA-49E4-BE7E-A68785431B61}" type="presParOf" srcId="{A53896F3-3515-49E2-8490-E7AD51DBD9C1}" destId="{D1589D8C-EFE4-41C5-B0DF-32982BE14096}" srcOrd="0" destOrd="0" presId="urn:microsoft.com/office/officeart/2005/8/layout/hList7"/>
    <dgm:cxn modelId="{24D5E33C-5CC7-4831-A3AB-0F7D2E43166A}" type="presParOf" srcId="{A53896F3-3515-49E2-8490-E7AD51DBD9C1}" destId="{7AB8D442-35B4-45D9-8607-6938AAC239C9}" srcOrd="1" destOrd="0" presId="urn:microsoft.com/office/officeart/2005/8/layout/hList7"/>
    <dgm:cxn modelId="{207CEF23-5E78-4289-B488-A92E594615D8}" type="presParOf" srcId="{A53896F3-3515-49E2-8490-E7AD51DBD9C1}" destId="{EAD0013A-2436-4C84-8537-F17185540432}" srcOrd="2" destOrd="0" presId="urn:microsoft.com/office/officeart/2005/8/layout/hList7"/>
    <dgm:cxn modelId="{B363D06E-D007-4659-9911-9BB3599EFBBF}" type="presParOf" srcId="{A53896F3-3515-49E2-8490-E7AD51DBD9C1}" destId="{49FC1AD4-CC2A-4012-8FA5-2BF3DE0D5D45}" srcOrd="3" destOrd="0" presId="urn:microsoft.com/office/officeart/2005/8/layout/hList7"/>
    <dgm:cxn modelId="{417C06B1-DCB9-4E03-AE15-3F971C5317C3}" type="presParOf" srcId="{AE64B3E4-6213-44A5-87A3-C28CBBBAFD9E}" destId="{17141AF2-C051-4C23-9BDB-614022461FE7}" srcOrd="3" destOrd="0" presId="urn:microsoft.com/office/officeart/2005/8/layout/hList7"/>
    <dgm:cxn modelId="{2192BD61-C9CF-4C9A-A20E-0DE4BC0576E0}" type="presParOf" srcId="{AE64B3E4-6213-44A5-87A3-C28CBBBAFD9E}" destId="{BFE8BD77-D38F-478B-BFCF-3085FDFE4768}" srcOrd="4" destOrd="0" presId="urn:microsoft.com/office/officeart/2005/8/layout/hList7"/>
    <dgm:cxn modelId="{DE44DEBC-E047-4C06-B59F-8C68E108A307}" type="presParOf" srcId="{BFE8BD77-D38F-478B-BFCF-3085FDFE4768}" destId="{53E679B4-9C7D-4DBF-A781-07DD3C410348}" srcOrd="0" destOrd="0" presId="urn:microsoft.com/office/officeart/2005/8/layout/hList7"/>
    <dgm:cxn modelId="{F76EDD46-98A4-45BB-979B-8675FB7F77C6}" type="presParOf" srcId="{BFE8BD77-D38F-478B-BFCF-3085FDFE4768}" destId="{AC01E407-266A-4845-866D-83A75821E4A3}" srcOrd="1" destOrd="0" presId="urn:microsoft.com/office/officeart/2005/8/layout/hList7"/>
    <dgm:cxn modelId="{04745561-5CAE-4129-A792-6896CEE93C23}" type="presParOf" srcId="{BFE8BD77-D38F-478B-BFCF-3085FDFE4768}" destId="{B4C0C9D2-0AF2-44FC-8DD9-592D08AB47B7}" srcOrd="2" destOrd="0" presId="urn:microsoft.com/office/officeart/2005/8/layout/hList7"/>
    <dgm:cxn modelId="{2C5CABCA-516A-4304-9D5B-1FF5CF3F1983}" type="presParOf" srcId="{BFE8BD77-D38F-478B-BFCF-3085FDFE4768}" destId="{A4EADF02-1164-42A7-A54E-B8EC7480932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87DC9-573F-4C2D-84E1-8795325225DA}">
      <dsp:nvSpPr>
        <dsp:cNvPr id="0" name=""/>
        <dsp:cNvSpPr/>
      </dsp:nvSpPr>
      <dsp:spPr>
        <a:xfrm>
          <a:off x="1387" y="0"/>
          <a:ext cx="2158449" cy="47098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Lokale verwerking</a:t>
          </a:r>
        </a:p>
      </dsp:txBody>
      <dsp:txXfrm>
        <a:off x="1387" y="1883954"/>
        <a:ext cx="2158449" cy="1883954"/>
      </dsp:txXfrm>
    </dsp:sp>
    <dsp:sp modelId="{6341CDA7-330F-4BBB-B64E-A997960E5F7B}">
      <dsp:nvSpPr>
        <dsp:cNvPr id="0" name=""/>
        <dsp:cNvSpPr/>
      </dsp:nvSpPr>
      <dsp:spPr>
        <a:xfrm>
          <a:off x="296415" y="282593"/>
          <a:ext cx="1568392" cy="156839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89D8C-EFE4-41C5-B0DF-32982BE14096}">
      <dsp:nvSpPr>
        <dsp:cNvPr id="0" name=""/>
        <dsp:cNvSpPr/>
      </dsp:nvSpPr>
      <dsp:spPr>
        <a:xfrm>
          <a:off x="2224589" y="0"/>
          <a:ext cx="2158449" cy="4709885"/>
        </a:xfrm>
        <a:prstGeom prst="roundRect">
          <a:avLst>
            <a:gd name="adj" fmla="val 10000"/>
          </a:avLst>
        </a:prstGeom>
        <a:solidFill>
          <a:schemeClr val="accent5">
            <a:hueOff val="-632667"/>
            <a:satOff val="1924"/>
            <a:lumOff val="7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Cascadering</a:t>
          </a:r>
        </a:p>
      </dsp:txBody>
      <dsp:txXfrm>
        <a:off x="2224589" y="1883954"/>
        <a:ext cx="2158449" cy="1883954"/>
      </dsp:txXfrm>
    </dsp:sp>
    <dsp:sp modelId="{49FC1AD4-CC2A-4012-8FA5-2BF3DE0D5D45}">
      <dsp:nvSpPr>
        <dsp:cNvPr id="0" name=""/>
        <dsp:cNvSpPr/>
      </dsp:nvSpPr>
      <dsp:spPr>
        <a:xfrm>
          <a:off x="2519618" y="282593"/>
          <a:ext cx="1568392" cy="156839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679B4-9C7D-4DBF-A781-07DD3C410348}">
      <dsp:nvSpPr>
        <dsp:cNvPr id="0" name=""/>
        <dsp:cNvSpPr/>
      </dsp:nvSpPr>
      <dsp:spPr>
        <a:xfrm>
          <a:off x="4447792" y="0"/>
          <a:ext cx="2158449" cy="4709885"/>
        </a:xfrm>
        <a:prstGeom prst="roundRect">
          <a:avLst>
            <a:gd name="adj" fmla="val 10000"/>
          </a:avLst>
        </a:prstGeom>
        <a:solidFill>
          <a:schemeClr val="accent5">
            <a:hueOff val="-1265333"/>
            <a:satOff val="3849"/>
            <a:lumOff val="1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Optimalisering inkomsten</a:t>
          </a:r>
        </a:p>
      </dsp:txBody>
      <dsp:txXfrm>
        <a:off x="4447792" y="1883954"/>
        <a:ext cx="2158449" cy="1883954"/>
      </dsp:txXfrm>
    </dsp:sp>
    <dsp:sp modelId="{A4EADF02-1164-42A7-A54E-B8EC7480932A}">
      <dsp:nvSpPr>
        <dsp:cNvPr id="0" name=""/>
        <dsp:cNvSpPr/>
      </dsp:nvSpPr>
      <dsp:spPr>
        <a:xfrm>
          <a:off x="4742821" y="282593"/>
          <a:ext cx="1568392" cy="15683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343C4-214F-4966-BE2F-80568BB3A3E1}">
      <dsp:nvSpPr>
        <dsp:cNvPr id="0" name=""/>
        <dsp:cNvSpPr/>
      </dsp:nvSpPr>
      <dsp:spPr>
        <a:xfrm>
          <a:off x="264305" y="3767908"/>
          <a:ext cx="6079018" cy="706482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96849-654E-4EFB-A525-FC010D833681}" type="datetimeFigureOut">
              <a:rPr lang="nl-BE" smtClean="0"/>
              <a:t>25/06/2020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01771-39AD-49F5-86E9-4F29F5927D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84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EB466-9ACC-4008-8AD2-2BF7649105A2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76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4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EB466-9ACC-4008-8AD2-2BF7649105A2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4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90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8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63458-EA57-4B01-9767-5D85EDAA0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721CED-7C4E-4FEE-8C19-363A215B3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3C8AE8-7D2A-40A3-8CD1-3F597135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6D02-B1D4-4BCC-A47A-8542998A3A6C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7BEAD6-21E3-4AEB-AA23-CD44E5FA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97748F-452D-4001-B941-76A045DB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3ABA290-A32D-46ED-A776-A1F679F650A5}"/>
              </a:ext>
            </a:extLst>
          </p:cNvPr>
          <p:cNvGrpSpPr/>
          <p:nvPr userDrawn="1"/>
        </p:nvGrpSpPr>
        <p:grpSpPr>
          <a:xfrm>
            <a:off x="263832" y="6123729"/>
            <a:ext cx="2784168" cy="600489"/>
            <a:chOff x="682046" y="2650427"/>
            <a:chExt cx="2784168" cy="60049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924407A-E3C4-4DBB-939D-DCD664F3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16" b="56338"/>
            <a:stretch/>
          </p:blipFill>
          <p:spPr>
            <a:xfrm>
              <a:off x="682046" y="2650427"/>
              <a:ext cx="2784168" cy="448421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B4B385C-7E17-4C41-838F-0777421386B6}"/>
                </a:ext>
              </a:extLst>
            </p:cNvPr>
            <p:cNvSpPr txBox="1"/>
            <p:nvPr/>
          </p:nvSpPr>
          <p:spPr>
            <a:xfrm>
              <a:off x="1942215" y="2989307"/>
              <a:ext cx="964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100">
                  <a:solidFill>
                    <a:srgbClr val="6F8C2B"/>
                  </a:solidFill>
                  <a:latin typeface="FlandersArtSans-Light" panose="00000400000000000000" pitchFamily="2" charset="0"/>
                </a:rPr>
                <a:t>26 april 2018</a:t>
              </a: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AD3F7F-4459-4192-A401-B9D0B5110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79" y="6123729"/>
            <a:ext cx="1344824" cy="6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1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A2626-6BEE-4311-AFA4-B10F6C67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2A00D2-4E68-46FD-8F8B-9BC49F0DF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AA9F3D-C43D-4770-A9DF-ADB93E0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B40A-58DC-40AF-A24A-8331E0460219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DF8F65-99C8-47C5-AC53-854CDF35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BC78F-2BE2-4ED4-A96E-E34B3D52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96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F3BFB3-26D0-43E8-9AE1-F85ABC78D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7CCDC8-09B6-4685-BAE5-89155E9B4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ED78A8-0D84-4454-8F3C-09EEB7C6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D21A-FDF0-4CD0-8E5B-53D46C57CCBE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79029B-31CC-46FA-89D4-59E3BDCC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CB95C3-2C3C-401A-9CC3-FD189D78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5121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>
  <p:cSld name="1_Titeldia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8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61" y="371703"/>
            <a:ext cx="2455379" cy="71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0"/>
            <a:ext cx="9888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5901497" y="6361602"/>
            <a:ext cx="59136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00783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384000" y="0"/>
            <a:ext cx="11808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1" y="756000"/>
            <a:ext cx="5867148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5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383999" y="0"/>
            <a:ext cx="11808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1" y="2023200"/>
            <a:ext cx="4144065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54400"/>
            <a:ext cx="9888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5901497" y="6361602"/>
            <a:ext cx="59136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5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2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84000" y="0"/>
            <a:ext cx="11808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1" y="756000"/>
            <a:ext cx="5867148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6902255" y="4191643"/>
            <a:ext cx="454467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9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84000" y="0"/>
            <a:ext cx="11808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Rechthoekige driehoek 6"/>
          <p:cNvSpPr/>
          <p:nvPr userDrawn="1"/>
        </p:nvSpPr>
        <p:spPr>
          <a:xfrm flipH="1">
            <a:off x="384000" y="3402000"/>
            <a:ext cx="11808000" cy="86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1" y="756000"/>
            <a:ext cx="4915396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9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93528" y="1908000"/>
            <a:ext cx="4522472" cy="3780000"/>
          </a:xfrm>
        </p:spPr>
        <p:txBody>
          <a:bodyPr bIns="0"/>
          <a:lstStyle>
            <a:lvl1pPr>
              <a:spcBef>
                <a:spcPts val="300"/>
              </a:spcBef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9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08000"/>
            <a:ext cx="4944000" cy="3780000"/>
          </a:xfrm>
        </p:spPr>
        <p:txBody>
          <a:bodyPr bIns="0"/>
          <a:lstStyle>
            <a:lvl1pPr marL="288000" indent="-288000">
              <a:spcBef>
                <a:spcPts val="300"/>
              </a:spcBef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marL="288000" lv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Klik om de modelstijlen te bewerken</a:t>
            </a:r>
          </a:p>
          <a:p>
            <a:pPr marL="288000" lvl="1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Tweede niveau</a:t>
            </a:r>
          </a:p>
          <a:p>
            <a:pPr marL="288000" lvl="2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Derde niveau</a:t>
            </a:r>
          </a:p>
          <a:p>
            <a:pPr marL="288000" lvl="3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Vierde niveau</a:t>
            </a:r>
          </a:p>
          <a:p>
            <a:pPr marL="288000" lvl="4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6720000" y="1908000"/>
            <a:ext cx="4896000" cy="3780000"/>
          </a:xfrm>
        </p:spPr>
        <p:txBody>
          <a:bodyPr bIns="0"/>
          <a:lstStyle>
            <a:lvl1pPr marL="288000" indent="-288000"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marL="288000" lv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Klik om de modelstijlen te bewerken</a:t>
            </a:r>
          </a:p>
          <a:p>
            <a:pPr marL="288000" lvl="1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Tweede niveau</a:t>
            </a:r>
          </a:p>
          <a:p>
            <a:pPr marL="288000" lvl="2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Derde niveau</a:t>
            </a:r>
          </a:p>
          <a:p>
            <a:pPr marL="288000" lvl="3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Vierde niveau</a:t>
            </a:r>
          </a:p>
          <a:p>
            <a:pPr marL="288000" lvl="4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" y="5940001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DA1F3-903F-472C-83BA-15A9BCA0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A780EB-8CEF-4B88-B4B4-C9878AD85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2F650E-12CD-4608-916D-1FD32232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E3DE-F497-4A2C-8B13-7025DBA8EE53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F43E31-086C-4EE2-81DA-CF4530E0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270058-6623-4EBD-8EF2-325EF857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89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" y="5940284"/>
            <a:ext cx="245537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6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D73F9-6AE8-4BAE-9A01-79292445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D66DD-B71C-4195-BF72-A50AAC66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084D18-38CE-40CF-975A-3314DFF4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E5AC-0258-4D1F-B02E-DFEE6989A40A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9678A8-6BAA-4CDD-AB8E-2F3AFE35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EC307A-C809-403F-9FFD-5D258D11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883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96612-AF98-48C2-9C09-A3622EFD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7ED091-C7F9-4CEC-92E5-3B885EE81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5FAE04-3351-4B45-A920-B6F7F82A0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79D736-EEB6-4C59-883F-759218CC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C81C-97A2-4883-8E41-C9E242941ECA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24808B-CA9B-4193-8A3C-A201422D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876297-2857-4940-A6E6-F29ED9DC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443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F8398-F00A-4AF1-9FDE-37B43751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A62596-C37A-4359-9D9F-F7A493EAE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14C152-6F6D-4169-9166-C3E7B3F8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1AE50C-2FBA-481D-AD19-582B90F23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0B799B-4C15-492A-836D-F84673107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2D3234-AD6C-4F43-BFE4-4BF224D9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FB61-B5EA-47D7-A87F-2B42F54E85A9}" type="datetime1">
              <a:rPr lang="nl-BE" smtClean="0"/>
              <a:t>25/06/2020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2932306-A2E5-4885-B06D-94892E02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C704E4-DA89-460D-87D6-7D701E35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061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70A27-240A-4D4B-9456-A1ADE5CE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133FDA-C04B-4112-B75F-4CE9D2F3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2515-7A0D-4D84-8BFE-A5F99668CD72}" type="datetime1">
              <a:rPr lang="nl-BE" smtClean="0"/>
              <a:t>25/06/2020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03F836-177A-4EA9-966D-06E53154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898F0B-CA6E-43E1-A480-583C9CDC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191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D4735BD-3AF9-4358-9AA4-71C010CF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75ED0-3169-4885-BE91-EF8D79AF65FC}" type="datetime1">
              <a:rPr lang="nl-BE" smtClean="0"/>
              <a:t>25/06/2020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2F8454-B1EB-4910-ADC7-F684F1EB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C60833-75B5-40D5-93F8-6455E958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35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19EF4-6AE4-4FCE-9D14-A00BE9AA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E7DB69-4781-46B4-8C47-2EE849B9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0B4DD3-7DCE-4EE7-98F7-D81121CB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D3AB40-22C6-4CAA-92D7-4A79D73D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46F8-2CEB-475E-9B5A-FC162275E284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ED2E82-9430-4AAA-90DD-957EA88D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D75887-524C-4E14-931F-BF7FCB2E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8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5EF9F-7A41-4539-9DE9-BEC7ACB6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7D0EFC-4A03-45F3-B443-00534F640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4E2726-12E9-44A7-AAEA-D1DC6D47D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CB3D7C-DA21-4033-96FF-87F7F482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969A-B0EA-4B6E-AF49-4506076880EE}" type="datetime1">
              <a:rPr lang="nl-BE" smtClean="0"/>
              <a:t>25/06/2020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B4E32D-3BC7-4824-AFF9-3FD1F9DC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A7EB45-75C4-4D49-8F13-1B29F8EA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624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E0E9BB3-D438-4738-B2C0-AA800986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C50365-7908-4E0A-893F-7FB1B3224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3B4735-BBAD-4AB7-8B9A-0982343EE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E50CF-BF03-4C66-991E-F3E4C115DC33}" type="datetime1">
              <a:rPr lang="nl-BE" smtClean="0"/>
              <a:t>25/06/2020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80F59C-B231-4D76-9CCB-69AAE9651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Platform Oogstbare Landschappen - 12 juni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8CB57D-8153-4218-9F5C-7C914255F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26383-9B2F-4DA9-BB60-CA442D863A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029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82344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1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2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3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urinvest.be/houtverkopen/houtpark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BF39DC-8EAC-4FF9-B388-A4F32C50B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9148"/>
            <a:ext cx="10515600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BE" sz="4267" dirty="0"/>
          </a:p>
          <a:p>
            <a:pPr marL="0" indent="0" algn="ctr">
              <a:buNone/>
            </a:pPr>
            <a:r>
              <a:rPr lang="nl-BE" sz="4267" dirty="0">
                <a:solidFill>
                  <a:schemeClr val="accent5">
                    <a:lumMod val="50000"/>
                  </a:schemeClr>
                </a:solidFill>
              </a:rPr>
              <a:t>Platform “Oogstbare Landschappen”: </a:t>
            </a:r>
          </a:p>
          <a:p>
            <a:pPr marL="0" indent="0" algn="ctr">
              <a:buNone/>
            </a:pPr>
            <a:endParaRPr lang="nl-BE" sz="4267" dirty="0"/>
          </a:p>
          <a:p>
            <a:pPr marL="0" indent="0" algn="ctr">
              <a:buNone/>
            </a:pPr>
            <a:r>
              <a:rPr lang="nl-BE" sz="4267" dirty="0"/>
              <a:t>Welkom , voor de vierde keer … ! </a:t>
            </a:r>
          </a:p>
          <a:p>
            <a:pPr marL="0" indent="0" algn="ctr">
              <a:buNone/>
            </a:pPr>
            <a:r>
              <a:rPr lang="nl-BE" sz="4267" dirty="0"/>
              <a:t>en voor de eerste keer: online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E961CD4-48B5-4212-A1A6-EFE09DE1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899" y="6017675"/>
            <a:ext cx="4114800" cy="365125"/>
          </a:xfrm>
        </p:spPr>
        <p:txBody>
          <a:bodyPr/>
          <a:lstStyle/>
          <a:p>
            <a:pPr algn="l"/>
            <a:r>
              <a:rPr lang="nl-BE" sz="1400" dirty="0"/>
              <a:t>Platform Oogstbare Landschappen - 12 juni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ED6412-3E49-4093-BB3E-59AD881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444" y="5884330"/>
            <a:ext cx="130465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F884179D-479E-437A-9CEF-93462B74B35F}"/>
              </a:ext>
            </a:extLst>
          </p:cNvPr>
          <p:cNvSpPr txBox="1"/>
          <p:nvPr/>
        </p:nvSpPr>
        <p:spPr>
          <a:xfrm>
            <a:off x="3113519" y="703752"/>
            <a:ext cx="611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cs typeface="Calibri"/>
              </a:rPr>
              <a:t>Welk </a:t>
            </a:r>
            <a:r>
              <a:rPr lang="en-US" sz="2800" b="1" dirty="0" err="1">
                <a:solidFill>
                  <a:prstClr val="black"/>
                </a:solidFill>
                <a:latin typeface="Calibri"/>
                <a:cs typeface="Calibri"/>
              </a:rPr>
              <a:t>hout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  <a:cs typeface="Calibri"/>
              </a:rPr>
              <a:t>verkopen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Calibri"/>
              </a:rPr>
              <a:t> op </a:t>
            </a:r>
            <a:r>
              <a:rPr lang="en-US" sz="2800" b="1" dirty="0" err="1">
                <a:solidFill>
                  <a:prstClr val="black"/>
                </a:solidFill>
                <a:latin typeface="Calibri"/>
                <a:cs typeface="Calibri"/>
              </a:rPr>
              <a:t>Houtpark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5" name="Ondertitel 1">
            <a:extLst>
              <a:ext uri="{FF2B5EF4-FFF2-40B4-BE49-F238E27FC236}">
                <a16:creationId xmlns:a16="http://schemas.microsoft.com/office/drawing/2014/main" id="{A486ABD2-E6F5-4AD1-B33C-C64AA7FFF1A6}"/>
              </a:ext>
            </a:extLst>
          </p:cNvPr>
          <p:cNvSpPr txBox="1">
            <a:spLocks/>
          </p:cNvSpPr>
          <p:nvPr/>
        </p:nvSpPr>
        <p:spPr>
          <a:xfrm>
            <a:off x="2921600" y="2379519"/>
            <a:ext cx="7113209" cy="19119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prstClr val="black"/>
                </a:solidFill>
                <a:latin typeface="FlandersArtSerif-Regular"/>
              </a:rPr>
              <a:t>Voldoende toegevoegde waarde creëren</a:t>
            </a:r>
          </a:p>
          <a:p>
            <a:pPr lvl="1"/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Hout met hoge kwaliteit voor kwaliteitstoepassing</a:t>
            </a:r>
          </a:p>
          <a:p>
            <a:pPr lvl="1"/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Hout met lage kwaliteit een hoge toegevoegde waarde geven</a:t>
            </a:r>
          </a:p>
          <a:p>
            <a:endParaRPr lang="nl-NL" sz="2400" dirty="0">
              <a:solidFill>
                <a:prstClr val="black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6723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A239C1E-AA4E-4054-AD23-4EF7AFCA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2" t="432" r="9348" b="-432"/>
          <a:stretch/>
        </p:blipFill>
        <p:spPr>
          <a:xfrm>
            <a:off x="5711536" y="2632582"/>
            <a:ext cx="4738256" cy="3961968"/>
          </a:xfrm>
          <a:prstGeom prst="rect">
            <a:avLst/>
          </a:prstGeom>
        </p:spPr>
      </p:pic>
      <p:pic>
        <p:nvPicPr>
          <p:cNvPr id="5" name="Afbeelding 4" descr="Afbeelding met gebouw, oud&#10;&#10;Automatisch gegenereerde beschrijving">
            <a:extLst>
              <a:ext uri="{FF2B5EF4-FFF2-40B4-BE49-F238E27FC236}">
                <a16:creationId xmlns:a16="http://schemas.microsoft.com/office/drawing/2014/main" id="{DC2DAAF8-235D-438D-BA88-1E582017B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2813" y="822183"/>
            <a:ext cx="4333010" cy="3249757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CFA0C0A2-3307-4EF5-BDF1-DBD4B1C3A476}"/>
              </a:ext>
            </a:extLst>
          </p:cNvPr>
          <p:cNvSpPr/>
          <p:nvPr/>
        </p:nvSpPr>
        <p:spPr>
          <a:xfrm rot="2652559">
            <a:off x="4789341" y="3543301"/>
            <a:ext cx="1553444" cy="737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59761-D940-4FEF-B664-22E1586B8E71}"/>
              </a:ext>
            </a:extLst>
          </p:cNvPr>
          <p:cNvSpPr txBox="1"/>
          <p:nvPr/>
        </p:nvSpPr>
        <p:spPr>
          <a:xfrm>
            <a:off x="5369074" y="419693"/>
            <a:ext cx="4888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prstClr val="black"/>
                </a:solidFill>
                <a:latin typeface="FlandersArtSerif-Regular"/>
              </a:rPr>
              <a:t>Fineerkwaliteit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Eik van zware afmeting (diameter &gt; 70cm)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Afwezigheid van fouten, recht, gecentreerd, gelijkmatige groei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Prijzen van 700 tot 2000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Eur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/m³</a:t>
            </a:r>
          </a:p>
        </p:txBody>
      </p:sp>
    </p:spTree>
    <p:extLst>
      <p:ext uri="{BB962C8B-B14F-4D97-AF65-F5344CB8AC3E}">
        <p14:creationId xmlns:p14="http://schemas.microsoft.com/office/powerpoint/2010/main" val="9262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CFEDA1-F44E-4AB6-8322-155A49185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62"/>
          <a:stretch/>
        </p:blipFill>
        <p:spPr>
          <a:xfrm>
            <a:off x="4848431" y="3200400"/>
            <a:ext cx="5633192" cy="3482689"/>
          </a:xfrm>
          <a:prstGeom prst="rect">
            <a:avLst/>
          </a:prstGeom>
        </p:spPr>
      </p:pic>
      <p:pic>
        <p:nvPicPr>
          <p:cNvPr id="3" name="Afbeelding 2" descr="Afbeelding met buiten, gras, rots, zitten&#10;&#10;Automatisch gegenereerde beschrijving">
            <a:extLst>
              <a:ext uri="{FF2B5EF4-FFF2-40B4-BE49-F238E27FC236}">
                <a16:creationId xmlns:a16="http://schemas.microsoft.com/office/drawing/2014/main" id="{DA621E35-8756-486E-951D-4D586E0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11" y="167480"/>
            <a:ext cx="3413027" cy="4550702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CFA0C0A2-3307-4EF5-BDF1-DBD4B1C3A476}"/>
              </a:ext>
            </a:extLst>
          </p:cNvPr>
          <p:cNvSpPr/>
          <p:nvPr/>
        </p:nvSpPr>
        <p:spPr>
          <a:xfrm rot="2652559">
            <a:off x="4789341" y="3543301"/>
            <a:ext cx="1553444" cy="737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59761-D940-4FEF-B664-22E1586B8E71}"/>
              </a:ext>
            </a:extLst>
          </p:cNvPr>
          <p:cNvSpPr txBox="1"/>
          <p:nvPr/>
        </p:nvSpPr>
        <p:spPr>
          <a:xfrm>
            <a:off x="5369074" y="419693"/>
            <a:ext cx="4888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prstClr val="black"/>
                </a:solidFill>
                <a:latin typeface="FlandersArtSerif-Regular"/>
              </a:rPr>
              <a:t>Creatie meerwaarde door innovatie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Beuk uit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windval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, aangetast door schimmels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Innovatieve toepassing door fineer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Een gebrek wordt een opportuniteit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Tot 400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Eur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/m³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TRUFFELBUCHE - PILZBUCHE</a:t>
            </a:r>
          </a:p>
        </p:txBody>
      </p:sp>
    </p:spTree>
    <p:extLst>
      <p:ext uri="{BB962C8B-B14F-4D97-AF65-F5344CB8AC3E}">
        <p14:creationId xmlns:p14="http://schemas.microsoft.com/office/powerpoint/2010/main" val="23758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4FC8D2-B5B3-4169-AC09-C89C2A4A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39" y="247648"/>
            <a:ext cx="3266643" cy="43555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92FC38-D469-4156-B6DF-491A0A1B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26" y="2248572"/>
            <a:ext cx="4895512" cy="36701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7BE15B-A610-407C-9F0A-FD74AC3AE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49"/>
          <a:stretch/>
        </p:blipFill>
        <p:spPr>
          <a:xfrm>
            <a:off x="5484953" y="2999509"/>
            <a:ext cx="4996012" cy="3670110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CFA0C0A2-3307-4EF5-BDF1-DBD4B1C3A476}"/>
              </a:ext>
            </a:extLst>
          </p:cNvPr>
          <p:cNvSpPr/>
          <p:nvPr/>
        </p:nvSpPr>
        <p:spPr>
          <a:xfrm rot="2652559">
            <a:off x="4789341" y="3543301"/>
            <a:ext cx="1553444" cy="737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59761-D940-4FEF-B664-22E1586B8E71}"/>
              </a:ext>
            </a:extLst>
          </p:cNvPr>
          <p:cNvSpPr txBox="1"/>
          <p:nvPr/>
        </p:nvSpPr>
        <p:spPr>
          <a:xfrm>
            <a:off x="5369074" y="419693"/>
            <a:ext cx="4888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prstClr val="black"/>
                </a:solidFill>
                <a:latin typeface="FlandersArtSerif-Regular"/>
              </a:rPr>
              <a:t>Gebreken worden kansen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Genetische gebreken of beheerfouten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Innovatieve toepassing door fineer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Tot 960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Eur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/m³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Eik met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waterlot</a:t>
            </a:r>
            <a:endParaRPr lang="nl-BE" dirty="0">
              <a:solidFill>
                <a:prstClr val="black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763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59C296-0B16-4ECC-B297-5A4C9DFC3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8"/>
          <a:stretch/>
        </p:blipFill>
        <p:spPr>
          <a:xfrm>
            <a:off x="5950528" y="2298315"/>
            <a:ext cx="3435088" cy="4233512"/>
          </a:xfrm>
          <a:prstGeom prst="rect">
            <a:avLst/>
          </a:prstGeom>
        </p:spPr>
      </p:pic>
      <p:pic>
        <p:nvPicPr>
          <p:cNvPr id="10" name="Afbeelding 9" descr="Afbeelding met gras, buiten, zitten, klein&#10;&#10;Automatisch gegenereerde beschrijving">
            <a:extLst>
              <a:ext uri="{FF2B5EF4-FFF2-40B4-BE49-F238E27FC236}">
                <a16:creationId xmlns:a16="http://schemas.microsoft.com/office/drawing/2014/main" id="{A12BC103-97C0-4E89-A4E4-D073AB1AF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23485" r="41477" b="18181"/>
          <a:stretch/>
        </p:blipFill>
        <p:spPr>
          <a:xfrm>
            <a:off x="1946555" y="419692"/>
            <a:ext cx="3266219" cy="4657388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CFA0C0A2-3307-4EF5-BDF1-DBD4B1C3A476}"/>
              </a:ext>
            </a:extLst>
          </p:cNvPr>
          <p:cNvSpPr/>
          <p:nvPr/>
        </p:nvSpPr>
        <p:spPr>
          <a:xfrm rot="2652559">
            <a:off x="4789341" y="3543301"/>
            <a:ext cx="1553444" cy="737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D59761-D940-4FEF-B664-22E1586B8E71}"/>
              </a:ext>
            </a:extLst>
          </p:cNvPr>
          <p:cNvSpPr txBox="1"/>
          <p:nvPr/>
        </p:nvSpPr>
        <p:spPr>
          <a:xfrm>
            <a:off x="5369074" y="419692"/>
            <a:ext cx="48884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prstClr val="black"/>
                </a:solidFill>
                <a:latin typeface="FlandersArtSerif-Regular"/>
              </a:rPr>
              <a:t>Nichemarkten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Houtdraaierij voor meubels, muziekinstrumenten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Relatief weinig financiële return, grote cascadewinst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Buxus 35€ voor het lot </a:t>
            </a:r>
            <a:r>
              <a:rPr lang="nl-BE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 17500 </a:t>
            </a:r>
            <a:r>
              <a:rPr lang="nl-BE" dirty="0" err="1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Eur</a:t>
            </a:r>
            <a:r>
              <a:rPr lang="nl-BE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/m³</a:t>
            </a:r>
            <a:endParaRPr lang="nl-BE" dirty="0">
              <a:solidFill>
                <a:prstClr val="black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787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143" r="777" b="2793"/>
          <a:stretch/>
        </p:blipFill>
        <p:spPr bwMode="auto">
          <a:xfrm>
            <a:off x="6697133" y="1447800"/>
            <a:ext cx="3344334" cy="218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820000" y="1764166"/>
            <a:ext cx="2748876" cy="1079834"/>
          </a:xfrm>
        </p:spPr>
        <p:txBody>
          <a:bodyPr/>
          <a:lstStyle/>
          <a:p>
            <a:r>
              <a:rPr lang="nl-BE" dirty="0"/>
              <a:t>2019: 570 m³</a:t>
            </a:r>
          </a:p>
          <a:p>
            <a:r>
              <a:rPr lang="nl-BE" dirty="0"/>
              <a:t>2020: 547 m³</a:t>
            </a:r>
          </a:p>
          <a:p>
            <a:endParaRPr lang="nl-B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2820000" y="756000"/>
            <a:ext cx="7416000" cy="757114"/>
          </a:xfrm>
        </p:spPr>
        <p:txBody>
          <a:bodyPr/>
          <a:lstStyle/>
          <a:p>
            <a:r>
              <a:rPr lang="nl-BE" dirty="0"/>
              <a:t>Vlaams houtpark 2019-2020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DA9A1914-E7FC-443B-9203-DCCA402423C0}"/>
              </a:ext>
            </a:extLst>
          </p:cNvPr>
          <p:cNvGraphicFramePr>
            <a:graphicFrameLocks/>
          </p:cNvGraphicFramePr>
          <p:nvPr/>
        </p:nvGraphicFramePr>
        <p:xfrm>
          <a:off x="2217868" y="2844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456329A-D9B1-4786-AD04-66D23906F012}"/>
              </a:ext>
            </a:extLst>
          </p:cNvPr>
          <p:cNvSpPr txBox="1">
            <a:spLocks/>
          </p:cNvSpPr>
          <p:nvPr/>
        </p:nvSpPr>
        <p:spPr>
          <a:xfrm>
            <a:off x="6623125" y="4634366"/>
            <a:ext cx="2748876" cy="1079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2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8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prstClr val="black"/>
                </a:solidFill>
              </a:rPr>
              <a:t>Aandeel FSC-hout:</a:t>
            </a:r>
          </a:p>
          <a:p>
            <a:pPr lvl="1"/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2019:	67%</a:t>
            </a:r>
          </a:p>
          <a:p>
            <a:pPr lvl="1"/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2020:	83%</a:t>
            </a:r>
          </a:p>
          <a:p>
            <a:endParaRPr lang="nl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EE4B1-AA08-4392-B055-90016B92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00" y="756001"/>
            <a:ext cx="7416000" cy="646773"/>
          </a:xfrm>
        </p:spPr>
        <p:txBody>
          <a:bodyPr/>
          <a:lstStyle/>
          <a:p>
            <a:r>
              <a:rPr lang="nl-BE" dirty="0"/>
              <a:t>Marketinginspanningen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6811D5-C001-4243-9EF0-351F9B7E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618" y="1402774"/>
            <a:ext cx="3488482" cy="5276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BEE745-4D28-4857-8C2E-AFA94812552F}"/>
              </a:ext>
            </a:extLst>
          </p:cNvPr>
          <p:cNvSpPr txBox="1"/>
          <p:nvPr/>
        </p:nvSpPr>
        <p:spPr>
          <a:xfrm>
            <a:off x="2165128" y="1261925"/>
            <a:ext cx="458239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prstClr val="black"/>
                </a:solidFill>
                <a:latin typeface="FlandersArtSerif-Regular"/>
              </a:rPr>
              <a:t>Telefonisch marktonderzoek bij 333 contacten van Geert:</a:t>
            </a:r>
          </a:p>
          <a:p>
            <a:r>
              <a:rPr lang="nl-BE" sz="2000" dirty="0">
                <a:solidFill>
                  <a:prstClr val="black"/>
                </a:solidFill>
                <a:latin typeface="FlandersArtSerif-Regular"/>
              </a:rPr>
              <a:t> - </a:t>
            </a:r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108 willen catalogus ontvangen </a:t>
            </a:r>
          </a:p>
          <a:p>
            <a:pPr marL="285750" indent="-28575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72 willen geen catalogus ontvangen </a:t>
            </a:r>
          </a:p>
          <a:p>
            <a:pPr marL="285750" indent="-28575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161 telefonisch (nog) niet bereikbaar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269 papieren catalogi gestuurd</a:t>
            </a:r>
          </a:p>
          <a:p>
            <a:endParaRPr lang="nl-BE" sz="2000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Kregen ook digitale catalogus. </a:t>
            </a:r>
          </a:p>
          <a:p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Digitale catalogus ook naar erkende kopers en exploitanten. </a:t>
            </a:r>
          </a:p>
          <a:p>
            <a:endParaRPr lang="nl-BE" sz="2000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r>
              <a:rPr lang="nl-BE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Van 8 stammen ook foto’s laten maken. </a:t>
            </a:r>
          </a:p>
          <a:p>
            <a:endParaRPr lang="nl-BE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r>
              <a:rPr lang="nl-BE" sz="1400" dirty="0">
                <a:solidFill>
                  <a:prstClr val="black"/>
                </a:solidFill>
                <a:latin typeface="FlandersArtSerif-Regular"/>
                <a:hlinkClick r:id="rId3"/>
              </a:rPr>
              <a:t>https://www.natuurinvest.be/houtverkopen/houtpark</a:t>
            </a:r>
            <a:endParaRPr lang="nl-BE" sz="1400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endParaRPr lang="nl-BE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endParaRPr lang="nl-BE" dirty="0">
              <a:solidFill>
                <a:prstClr val="black"/>
              </a:solidFill>
              <a:latin typeface="FlandersArtSerif-Regular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nl-BE" dirty="0">
              <a:solidFill>
                <a:prstClr val="black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7409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2820000" y="756000"/>
            <a:ext cx="7416000" cy="757114"/>
          </a:xfrm>
        </p:spPr>
        <p:txBody>
          <a:bodyPr/>
          <a:lstStyle/>
          <a:p>
            <a:r>
              <a:rPr lang="nl-BE" dirty="0"/>
              <a:t>Vlaams houtpark: 2019   2020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2688" y="1416060"/>
            <a:ext cx="7416000" cy="4140679"/>
          </a:xfrm>
        </p:spPr>
        <p:txBody>
          <a:bodyPr/>
          <a:lstStyle/>
          <a:p>
            <a:r>
              <a:rPr lang="nl-BE" dirty="0"/>
              <a:t>2019:</a:t>
            </a:r>
          </a:p>
          <a:p>
            <a:pPr lvl="1"/>
            <a:r>
              <a:rPr lang="nl-BE" dirty="0"/>
              <a:t>Totale opbrengst: 141.357,68 </a:t>
            </a:r>
            <a:r>
              <a:rPr lang="nl-BE" dirty="0" err="1"/>
              <a:t>Eur</a:t>
            </a:r>
            <a:endParaRPr lang="nl-BE" dirty="0"/>
          </a:p>
          <a:p>
            <a:pPr lvl="2"/>
            <a:r>
              <a:rPr lang="nl-BE" dirty="0"/>
              <a:t>Globaal gemiddelde prijs/m³: 247,94 </a:t>
            </a:r>
            <a:r>
              <a:rPr lang="nl-BE" dirty="0" err="1"/>
              <a:t>Eur</a:t>
            </a:r>
            <a:r>
              <a:rPr lang="nl-BE" dirty="0"/>
              <a:t>/m³</a:t>
            </a:r>
          </a:p>
          <a:p>
            <a:r>
              <a:rPr lang="nl-BE" dirty="0"/>
              <a:t>2020:</a:t>
            </a:r>
          </a:p>
          <a:p>
            <a:pPr lvl="1"/>
            <a:r>
              <a:rPr lang="nl-BE" dirty="0"/>
              <a:t>Totale opbrengst: 152.862,60 </a:t>
            </a:r>
            <a:r>
              <a:rPr lang="nl-BE" dirty="0" err="1"/>
              <a:t>Eur</a:t>
            </a:r>
            <a:endParaRPr lang="nl-BE" dirty="0"/>
          </a:p>
          <a:p>
            <a:pPr lvl="2"/>
            <a:r>
              <a:rPr lang="nl-BE" dirty="0"/>
              <a:t>Gemiddelde prijs/m³: 279,16 </a:t>
            </a:r>
            <a:r>
              <a:rPr lang="nl-BE" dirty="0" err="1"/>
              <a:t>Eur</a:t>
            </a:r>
            <a:r>
              <a:rPr lang="nl-BE" dirty="0"/>
              <a:t>/m³ (+12,6%)</a:t>
            </a:r>
          </a:p>
          <a:p>
            <a:pPr marL="576000" lvl="2" indent="0">
              <a:buNone/>
            </a:pPr>
            <a:endParaRPr lang="nl-BE" dirty="0"/>
          </a:p>
          <a:p>
            <a:r>
              <a:rPr lang="nl-BE" dirty="0"/>
              <a:t>Gemiddelde houtprijs op stam: 2019: 28,41 </a:t>
            </a:r>
            <a:r>
              <a:rPr lang="nl-BE" dirty="0" err="1"/>
              <a:t>Eur</a:t>
            </a:r>
            <a:r>
              <a:rPr lang="nl-BE" dirty="0"/>
              <a:t>/m³</a:t>
            </a:r>
          </a:p>
          <a:p>
            <a:endParaRPr lang="nl-BE" dirty="0"/>
          </a:p>
          <a:p>
            <a:r>
              <a:rPr lang="nl-BE" dirty="0"/>
              <a:t>Verstoring marktmechanisme? 0,5% van het aanbod</a:t>
            </a:r>
          </a:p>
        </p:txBody>
      </p:sp>
      <p:sp>
        <p:nvSpPr>
          <p:cNvPr id="2" name="Pijl: links/rechts 1">
            <a:extLst>
              <a:ext uri="{FF2B5EF4-FFF2-40B4-BE49-F238E27FC236}">
                <a16:creationId xmlns:a16="http://schemas.microsoft.com/office/drawing/2014/main" id="{CBC7EF20-932A-40F8-9F82-5DB667ADA67A}"/>
              </a:ext>
            </a:extLst>
          </p:cNvPr>
          <p:cNvSpPr/>
          <p:nvPr/>
        </p:nvSpPr>
        <p:spPr>
          <a:xfrm>
            <a:off x="7817800" y="885220"/>
            <a:ext cx="340471" cy="152723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0467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8">
            <a:extLst>
              <a:ext uri="{FF2B5EF4-FFF2-40B4-BE49-F238E27FC236}">
                <a16:creationId xmlns:a16="http://schemas.microsoft.com/office/drawing/2014/main" id="{586C9E5B-DECD-4A7F-96C6-AC0F5CD6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00" y="756000"/>
            <a:ext cx="7416000" cy="757114"/>
          </a:xfrm>
        </p:spPr>
        <p:txBody>
          <a:bodyPr/>
          <a:lstStyle/>
          <a:p>
            <a:r>
              <a:rPr lang="nl-BE" dirty="0"/>
              <a:t>Vlaams houtpark: 2019   2020</a:t>
            </a:r>
          </a:p>
        </p:txBody>
      </p:sp>
      <p:sp>
        <p:nvSpPr>
          <p:cNvPr id="12" name="Pijl: links/rechts 11">
            <a:extLst>
              <a:ext uri="{FF2B5EF4-FFF2-40B4-BE49-F238E27FC236}">
                <a16:creationId xmlns:a16="http://schemas.microsoft.com/office/drawing/2014/main" id="{71C433C6-B293-4425-8474-CDADB10274EA}"/>
              </a:ext>
            </a:extLst>
          </p:cNvPr>
          <p:cNvSpPr/>
          <p:nvPr/>
        </p:nvSpPr>
        <p:spPr>
          <a:xfrm>
            <a:off x="7817800" y="885220"/>
            <a:ext cx="340471" cy="152723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87FDA7A-7142-43DD-B09D-43CE71F66F3F}"/>
              </a:ext>
            </a:extLst>
          </p:cNvPr>
          <p:cNvGraphicFramePr>
            <a:graphicFrameLocks noGrp="1"/>
          </p:cNvGraphicFramePr>
          <p:nvPr/>
        </p:nvGraphicFramePr>
        <p:xfrm>
          <a:off x="2388001" y="1642334"/>
          <a:ext cx="7415998" cy="3664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7999">
                  <a:extLst>
                    <a:ext uri="{9D8B030D-6E8A-4147-A177-3AD203B41FA5}">
                      <a16:colId xmlns:a16="http://schemas.microsoft.com/office/drawing/2014/main" val="3675857454"/>
                    </a:ext>
                  </a:extLst>
                </a:gridCol>
                <a:gridCol w="3707999">
                  <a:extLst>
                    <a:ext uri="{9D8B030D-6E8A-4147-A177-3AD203B41FA5}">
                      <a16:colId xmlns:a16="http://schemas.microsoft.com/office/drawing/2014/main" val="3952237444"/>
                    </a:ext>
                  </a:extLst>
                </a:gridCol>
              </a:tblGrid>
              <a:tr h="354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2020</a:t>
                      </a:r>
                      <a:endParaRPr lang="nl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2019</a:t>
                      </a:r>
                      <a:endParaRPr lang="nl-B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extLst>
                  <a:ext uri="{0D108BD9-81ED-4DB2-BD59-A6C34878D82A}">
                    <a16:rowId xmlns:a16="http://schemas.microsoft.com/office/drawing/2014/main" val="3165218517"/>
                  </a:ext>
                </a:extLst>
              </a:tr>
              <a:tr h="2212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279,16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Inlandse eik AB: 520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Amerikaanse eik AB: 245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err="1">
                          <a:effectLst/>
                        </a:rPr>
                        <a:t>Bovenstammen</a:t>
                      </a:r>
                      <a:r>
                        <a:rPr lang="nl-BE" sz="1800" dirty="0">
                          <a:effectLst/>
                        </a:rPr>
                        <a:t> en BC: 206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Beuk: 270 – 190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Lork: max 170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  <a:endParaRPr lang="nl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217,56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 (540,92Eur/m³)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Inlandse eik AB: 416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Amerikaanse eik AB: 236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err="1">
                          <a:effectLst/>
                        </a:rPr>
                        <a:t>Bovenstammen</a:t>
                      </a:r>
                      <a:r>
                        <a:rPr lang="nl-BE" sz="1800" dirty="0">
                          <a:effectLst/>
                        </a:rPr>
                        <a:t> en BC: 206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Lork: max 100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</a:t>
                      </a:r>
                      <a:endParaRPr lang="nl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extLst>
                  <a:ext uri="{0D108BD9-81ED-4DB2-BD59-A6C34878D82A}">
                    <a16:rowId xmlns:a16="http://schemas.microsoft.com/office/drawing/2014/main" val="2197782903"/>
                  </a:ext>
                </a:extLst>
              </a:tr>
              <a:tr h="1097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Duurste stam: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Inlandse eik: 865 Eur/m³</a:t>
                      </a:r>
                      <a:endParaRPr lang="nl-B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Duurste stam: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Inlandse eik: 684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 (824 </a:t>
                      </a:r>
                      <a:r>
                        <a:rPr lang="nl-BE" sz="1800" dirty="0" err="1">
                          <a:effectLst/>
                        </a:rPr>
                        <a:t>Eur</a:t>
                      </a:r>
                      <a:r>
                        <a:rPr lang="nl-BE" sz="1800" dirty="0">
                          <a:effectLst/>
                        </a:rPr>
                        <a:t>/m³)</a:t>
                      </a:r>
                      <a:endParaRPr lang="nl-B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51" marR="64851" marT="0" marB="0"/>
                </a:tc>
                <a:extLst>
                  <a:ext uri="{0D108BD9-81ED-4DB2-BD59-A6C34878D82A}">
                    <a16:rowId xmlns:a16="http://schemas.microsoft.com/office/drawing/2014/main" val="2120329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08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210680" y="1391614"/>
            <a:ext cx="8025320" cy="4710386"/>
          </a:xfrm>
        </p:spPr>
        <p:txBody>
          <a:bodyPr/>
          <a:lstStyle/>
          <a:p>
            <a:r>
              <a:rPr lang="nl-BE" dirty="0"/>
              <a:t>2019:</a:t>
            </a:r>
          </a:p>
          <a:p>
            <a:pPr lvl="1"/>
            <a:r>
              <a:rPr lang="nl-BE" sz="1800" dirty="0"/>
              <a:t>600 uitnodigingen via mail</a:t>
            </a:r>
          </a:p>
          <a:p>
            <a:pPr lvl="1"/>
            <a:r>
              <a:rPr lang="nl-BE" sz="1800" dirty="0"/>
              <a:t>12 deelnemers, 11 kopers</a:t>
            </a:r>
          </a:p>
          <a:p>
            <a:pPr lvl="1"/>
            <a:r>
              <a:rPr lang="nl-BE" sz="1800" dirty="0"/>
              <a:t>9 uit België, 1 uit Duitsland, 1 uit Nederland en 1 uit GH Luxemburg</a:t>
            </a:r>
          </a:p>
          <a:p>
            <a:pPr lvl="1"/>
            <a:r>
              <a:rPr lang="nl-BE" sz="1800" dirty="0"/>
              <a:t>1 fineerbedrijf, 8 zagerijen en 3 rondhouthandelaars</a:t>
            </a:r>
          </a:p>
          <a:p>
            <a:pPr lvl="1"/>
            <a:r>
              <a:rPr lang="nl-BE" sz="1800" dirty="0"/>
              <a:t>Verkocht per activiteit: 18,43m³ fineerbedrijf, 276,62m³ zagerijen, 275,08 rondhouthandel</a:t>
            </a:r>
          </a:p>
          <a:p>
            <a:r>
              <a:rPr lang="nl-BE" sz="2000" dirty="0"/>
              <a:t>2020:</a:t>
            </a:r>
          </a:p>
          <a:p>
            <a:pPr lvl="1"/>
            <a:r>
              <a:rPr lang="nl-BE" sz="1800" dirty="0"/>
              <a:t>269 uitnodigingen per post en ca 300 (erkende) per mail</a:t>
            </a:r>
          </a:p>
          <a:p>
            <a:pPr lvl="1"/>
            <a:r>
              <a:rPr lang="nl-BE" sz="1800" dirty="0"/>
              <a:t>26 deelnemers, 22 kopers (9 van de 11 kopers van 2019)</a:t>
            </a:r>
          </a:p>
          <a:p>
            <a:pPr lvl="1"/>
            <a:r>
              <a:rPr lang="nl-BE" sz="1800" dirty="0"/>
              <a:t>18 uit België (     : 14,      : 4), 4 uit Nederland en 4 uit Duitsland.</a:t>
            </a:r>
          </a:p>
          <a:p>
            <a:pPr lvl="1"/>
            <a:r>
              <a:rPr lang="nl-BE" sz="1800" dirty="0"/>
              <a:t>1 fineerbedrijf, 2 parketfabrikanten, 9 zagerijen, 1 ambachtelijk meubelmaker, 1 Windmolenbouwer/restaurateur, 1 beeldhouwer en 11 rondhouthandelaars</a:t>
            </a:r>
          </a:p>
          <a:p>
            <a:pPr lvl="1"/>
            <a:r>
              <a:rPr lang="nl-BE" sz="1800" dirty="0"/>
              <a:t>Verkocht per activiteit: Zagerij: 309,66m³, Rondhouthandel: 171,88m³, Windmolenbouw: 25,03m³, Fineer: 16,81 m³,¨Parket: 14,98m³, Beeldhouwer: 9,19m³</a:t>
            </a:r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73A3F025-4C82-49CC-B1CA-5DFDDE9E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00" y="756000"/>
            <a:ext cx="7416000" cy="757114"/>
          </a:xfrm>
        </p:spPr>
        <p:txBody>
          <a:bodyPr/>
          <a:lstStyle/>
          <a:p>
            <a:r>
              <a:rPr lang="nl-BE" dirty="0"/>
              <a:t>Vlaams houtpark: 2019   2020</a:t>
            </a:r>
          </a:p>
        </p:txBody>
      </p:sp>
      <p:sp>
        <p:nvSpPr>
          <p:cNvPr id="7" name="Pijl: links/rechts 6">
            <a:extLst>
              <a:ext uri="{FF2B5EF4-FFF2-40B4-BE49-F238E27FC236}">
                <a16:creationId xmlns:a16="http://schemas.microsoft.com/office/drawing/2014/main" id="{9D405C14-9CFC-46BA-B38E-DA26E9B12E39}"/>
              </a:ext>
            </a:extLst>
          </p:cNvPr>
          <p:cNvSpPr/>
          <p:nvPr/>
        </p:nvSpPr>
        <p:spPr>
          <a:xfrm>
            <a:off x="7817800" y="885220"/>
            <a:ext cx="340471" cy="152723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5C35EB-C18F-44F9-8CEC-718F8498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043" y="4304793"/>
            <a:ext cx="269627" cy="1796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AEB750-DB2C-4EC9-A8FD-7FD46281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436" y="4304793"/>
            <a:ext cx="269484" cy="1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E31B984-8BE3-4BEB-B036-E44BB65816A5}"/>
              </a:ext>
            </a:extLst>
          </p:cNvPr>
          <p:cNvSpPr/>
          <p:nvPr/>
        </p:nvSpPr>
        <p:spPr>
          <a:xfrm>
            <a:off x="8516109" y="5944594"/>
            <a:ext cx="3675895" cy="812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6C0EE92-ED12-4480-AA11-D26A52415B5F}"/>
              </a:ext>
            </a:extLst>
          </p:cNvPr>
          <p:cNvSpPr/>
          <p:nvPr/>
        </p:nvSpPr>
        <p:spPr>
          <a:xfrm>
            <a:off x="99239" y="6045354"/>
            <a:ext cx="3675895" cy="812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B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0D6A4BA-9D41-4E6F-ADD3-FBEC45A6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" y="6045353"/>
            <a:ext cx="1269841" cy="4952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5994A9-C6B0-4797-880C-7FA38A86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73" y="5944593"/>
            <a:ext cx="1484475" cy="74851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D0BC58A-8176-4C3C-801A-58F7E473C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18" y="280123"/>
            <a:ext cx="2612847" cy="11666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6CA028A-595C-4E98-A797-7F2E682621B2}"/>
              </a:ext>
            </a:extLst>
          </p:cNvPr>
          <p:cNvSpPr txBox="1"/>
          <p:nvPr/>
        </p:nvSpPr>
        <p:spPr>
          <a:xfrm>
            <a:off x="254312" y="482669"/>
            <a:ext cx="8562975" cy="23901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Twee inspirerende systemen </a:t>
            </a:r>
          </a:p>
          <a:p>
            <a:pPr algn="ctr" defTabSz="1219170"/>
            <a:r>
              <a:rPr lang="nl-BE" sz="3700" dirty="0">
                <a:latin typeface="Calibri" panose="020F0502020204030204"/>
              </a:rPr>
              <a:t>om vraag en aanbod van biomassa </a:t>
            </a:r>
            <a:endParaRPr lang="nl-BE" sz="3700" dirty="0">
              <a:latin typeface="Calibri" panose="020F0502020204030204"/>
              <a:cs typeface="Calibri"/>
            </a:endParaRPr>
          </a:p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met elkaar </a:t>
            </a:r>
          </a:p>
          <a:p>
            <a:pPr algn="ctr" defTabSz="1219170"/>
            <a:r>
              <a:rPr lang="nl-BE" sz="3733" dirty="0">
                <a:solidFill>
                  <a:prstClr val="black"/>
                </a:solidFill>
                <a:latin typeface="Calibri" panose="020F0502020204030204"/>
              </a:rPr>
              <a:t>in contact te brengen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76A7F4E-6BA6-4499-A487-59828BDC64F6}"/>
              </a:ext>
            </a:extLst>
          </p:cNvPr>
          <p:cNvSpPr txBox="1"/>
          <p:nvPr/>
        </p:nvSpPr>
        <p:spPr>
          <a:xfrm>
            <a:off x="5757845" y="5959235"/>
            <a:ext cx="643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nl-BE" sz="2400" dirty="0">
                <a:solidFill>
                  <a:prstClr val="black"/>
                </a:solidFill>
                <a:latin typeface="Calibri" panose="020F0502020204030204"/>
              </a:rPr>
              <a:t>Platform Oogstbare Landschappen – 12 juni 2020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781A3D-07D4-4587-9F87-8F3B0D19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4" y="3487155"/>
            <a:ext cx="3003430" cy="22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C1D567-056E-4715-9D4E-D1960C46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17" y="1925357"/>
            <a:ext cx="3233461" cy="25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172708-385C-462A-B515-F0705B740D11}"/>
              </a:ext>
            </a:extLst>
          </p:cNvPr>
          <p:cNvSpPr txBox="1"/>
          <p:nvPr/>
        </p:nvSpPr>
        <p:spPr>
          <a:xfrm>
            <a:off x="771705" y="5477521"/>
            <a:ext cx="1714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chemeClr val="bg1">
                    <a:lumMod val="75000"/>
                  </a:schemeClr>
                </a:solidFill>
              </a:rPr>
              <a:t>Bron: Project Grasgoed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66D9124-8788-49F6-9FE0-83721CB4DB22}"/>
              </a:ext>
            </a:extLst>
          </p:cNvPr>
          <p:cNvSpPr txBox="1"/>
          <p:nvPr/>
        </p:nvSpPr>
        <p:spPr>
          <a:xfrm>
            <a:off x="7876117" y="4141250"/>
            <a:ext cx="1714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>
                <a:solidFill>
                  <a:schemeClr val="bg1">
                    <a:lumMod val="75000"/>
                  </a:schemeClr>
                </a:solidFill>
              </a:rPr>
              <a:t>Bron: Vlaams houtpark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FA3742-B5BB-4FFF-8E1F-8FDE03461C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45" t="11778" r="4618" b="8971"/>
          <a:stretch/>
        </p:blipFill>
        <p:spPr>
          <a:xfrm>
            <a:off x="3464566" y="4170313"/>
            <a:ext cx="2681056" cy="181520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A234000-F7CC-4A72-A1E8-15E768326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7286" y="389164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0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210680" y="1391614"/>
            <a:ext cx="3603966" cy="4710386"/>
          </a:xfrm>
        </p:spPr>
        <p:txBody>
          <a:bodyPr/>
          <a:lstStyle/>
          <a:p>
            <a:endParaRPr lang="nl-BE" sz="1800" dirty="0"/>
          </a:p>
          <a:p>
            <a:r>
              <a:rPr lang="nl-BE" sz="1800" dirty="0"/>
              <a:t>Verkoop 3</a:t>
            </a:r>
            <a:r>
              <a:rPr lang="nl-BE" sz="1800" baseline="30000" dirty="0"/>
              <a:t>e</a:t>
            </a:r>
            <a:r>
              <a:rPr lang="nl-BE" sz="1800" dirty="0"/>
              <a:t> donderdag februari: </a:t>
            </a:r>
          </a:p>
          <a:p>
            <a:pPr marL="576000" lvl="2" indent="0" algn="ctr">
              <a:buNone/>
            </a:pPr>
            <a:r>
              <a:rPr lang="nl-BE" sz="2800" b="1" dirty="0"/>
              <a:t>Vente Internationale de </a:t>
            </a:r>
            <a:r>
              <a:rPr lang="nl-BE" sz="2800" b="1" dirty="0" err="1"/>
              <a:t>grumes</a:t>
            </a:r>
            <a:r>
              <a:rPr lang="nl-BE" sz="2800" b="1" dirty="0"/>
              <a:t> de </a:t>
            </a:r>
            <a:r>
              <a:rPr lang="nl-BE" sz="2800" b="1" dirty="0" err="1"/>
              <a:t>Qualité</a:t>
            </a:r>
            <a:endParaRPr lang="nl-BE" sz="2800" b="1" dirty="0"/>
          </a:p>
          <a:p>
            <a:pPr marL="576000" lvl="2" indent="0" algn="ctr">
              <a:buNone/>
            </a:pPr>
            <a:endParaRPr lang="nl-BE" sz="2800" b="1" dirty="0"/>
          </a:p>
          <a:p>
            <a:r>
              <a:rPr lang="nl-BE" sz="1800" dirty="0"/>
              <a:t>Opleiding (h)erkenning kwaliteitshout op het houtpark zaterdag volgend op de 	verkoop</a:t>
            </a:r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73A3F025-4C82-49CC-B1CA-5DFDDE9E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00" y="756000"/>
            <a:ext cx="7416000" cy="757114"/>
          </a:xfrm>
        </p:spPr>
        <p:txBody>
          <a:bodyPr/>
          <a:lstStyle/>
          <a:p>
            <a:r>
              <a:rPr lang="nl-BE" dirty="0"/>
              <a:t>Vlaams houtpark: 2019   2020</a:t>
            </a:r>
          </a:p>
        </p:txBody>
      </p:sp>
      <p:sp>
        <p:nvSpPr>
          <p:cNvPr id="7" name="Pijl: links/rechts 6">
            <a:extLst>
              <a:ext uri="{FF2B5EF4-FFF2-40B4-BE49-F238E27FC236}">
                <a16:creationId xmlns:a16="http://schemas.microsoft.com/office/drawing/2014/main" id="{9D405C14-9CFC-46BA-B38E-DA26E9B12E39}"/>
              </a:ext>
            </a:extLst>
          </p:cNvPr>
          <p:cNvSpPr/>
          <p:nvPr/>
        </p:nvSpPr>
        <p:spPr>
          <a:xfrm>
            <a:off x="7817800" y="885220"/>
            <a:ext cx="340471" cy="152723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landersArtSerif-Regular"/>
            </a:endParaRPr>
          </a:p>
        </p:txBody>
      </p:sp>
      <p:pic>
        <p:nvPicPr>
          <p:cNvPr id="3" name="Afbeelding 2" descr="Afbeelding met buiten, persoon, gras, man&#10;&#10;Automatisch gegenereerde beschrijving">
            <a:extLst>
              <a:ext uri="{FF2B5EF4-FFF2-40B4-BE49-F238E27FC236}">
                <a16:creationId xmlns:a16="http://schemas.microsoft.com/office/drawing/2014/main" id="{121E380D-2571-49FA-BE69-7BF82FBDD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4"/>
          <a:stretch/>
        </p:blipFill>
        <p:spPr>
          <a:xfrm>
            <a:off x="5920822" y="1513115"/>
            <a:ext cx="4209003" cy="47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5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84028A0A-9B69-47A8-BB99-09685E67F0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6892" r="6892"/>
          <a:stretch>
            <a:fillRect/>
          </a:stretch>
        </p:blipFill>
        <p:spPr>
          <a:xfrm>
            <a:off x="1812000" y="-103909"/>
            <a:ext cx="8856000" cy="6858000"/>
          </a:xfrm>
          <a:prstGeom prst="rect">
            <a:avLst/>
          </a:prstGeom>
        </p:spPr>
      </p:pic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2674526" y="1565377"/>
            <a:ext cx="2922710" cy="830961"/>
          </a:xfrm>
        </p:spPr>
        <p:txBody>
          <a:bodyPr anchor="b"/>
          <a:lstStyle/>
          <a:p>
            <a:r>
              <a:rPr lang="nl-BE" dirty="0"/>
              <a:t>Vragen? </a:t>
            </a:r>
          </a:p>
        </p:txBody>
      </p:sp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27" y="5940001"/>
            <a:ext cx="1851550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70" y="6256365"/>
            <a:ext cx="3600000" cy="4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4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B8094-EF0A-4C65-B949-18BA5E74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EEFC64-6249-461F-8E6D-51A306FC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24" y="1825625"/>
            <a:ext cx="6010183" cy="3243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buFontTx/>
              <a:buChar char="-"/>
            </a:pPr>
            <a:r>
              <a:rPr lang="nl-BE" i="1" dirty="0"/>
              <a:t>Info, </a:t>
            </a:r>
            <a:r>
              <a:rPr lang="nl-BE" i="1" dirty="0" err="1"/>
              <a:t>webinar</a:t>
            </a:r>
            <a:r>
              <a:rPr lang="nl-BE" i="1" dirty="0"/>
              <a:t>, vragen-antwoorden op website</a:t>
            </a:r>
            <a:endParaRPr lang="en-US" dirty="0"/>
          </a:p>
          <a:p>
            <a:pPr marL="227965" indent="-227965">
              <a:buFontTx/>
              <a:buChar char="-"/>
            </a:pPr>
            <a:r>
              <a:rPr lang="nl-BE" i="1" dirty="0"/>
              <a:t>Jouw mening:</a:t>
            </a:r>
            <a:endParaRPr lang="nl-BE" i="1" dirty="0">
              <a:cs typeface="Calibri" panose="020F0502020204030204"/>
            </a:endParaRPr>
          </a:p>
          <a:p>
            <a:pPr marL="685165" lvl="1" indent="-227965">
              <a:buFontTx/>
              <a:buChar char="-"/>
            </a:pPr>
            <a:r>
              <a:rPr lang="nl-BE" i="1" dirty="0"/>
              <a:t>feedback online event</a:t>
            </a:r>
            <a:endParaRPr lang="nl-BE" i="1" dirty="0">
              <a:cs typeface="Calibri" panose="020F0502020204030204"/>
            </a:endParaRPr>
          </a:p>
          <a:p>
            <a:pPr marL="685165" lvl="1" indent="-227965">
              <a:buFontTx/>
              <a:buChar char="-"/>
            </a:pPr>
            <a:r>
              <a:rPr lang="nl-BE" i="1" dirty="0"/>
              <a:t>onderwerpen voor verder gesprek, workshop… </a:t>
            </a:r>
            <a:endParaRPr lang="nl-BE" i="1" dirty="0">
              <a:cs typeface="Calibri" panose="020F0502020204030204"/>
            </a:endParaRPr>
          </a:p>
          <a:p>
            <a:pPr marL="227965" indent="-227965">
              <a:buFontTx/>
              <a:buChar char="-"/>
            </a:pPr>
            <a:r>
              <a:rPr lang="nl-BE" i="1" dirty="0"/>
              <a:t>3 december 2020: volgend event</a:t>
            </a:r>
            <a:endParaRPr lang="nl-BE" i="1" dirty="0">
              <a:cs typeface="Calibri" panose="020F0502020204030204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4C7D9-1C54-409D-9042-DCF07AF7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24BEFE-135B-4C0B-875B-FE07EBE7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630" y="6093767"/>
            <a:ext cx="1304657" cy="5852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4D9D96-BC2B-4914-8C5E-307345C5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79" y="4740016"/>
            <a:ext cx="2189245" cy="164638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D11ADC-0468-4FE4-AE7C-C6F62BD17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238082"/>
            <a:ext cx="2418609" cy="24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BF39DC-8EAC-4FF9-B388-A4F32C50B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559"/>
            <a:ext cx="10515600" cy="5435047"/>
          </a:xfrm>
          <a:effectLst>
            <a:glow rad="127000">
              <a:schemeClr val="accent1"/>
            </a:glow>
          </a:effectLst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BE" sz="3867" dirty="0"/>
              <a:t>Programma</a:t>
            </a:r>
          </a:p>
          <a:p>
            <a:pPr marL="0" indent="0" algn="ctr">
              <a:buNone/>
            </a:pPr>
            <a:endParaRPr lang="nl-BE" sz="3867" dirty="0"/>
          </a:p>
          <a:p>
            <a:pPr marL="0" lvl="0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Sessie 1</a:t>
            </a:r>
          </a:p>
          <a:p>
            <a:pPr marL="457177" lvl="1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10u00 - 10u30: Wil je biomassa reststromen inzetten als alternatieve grondstof?  Dat kan 			   met het </a:t>
            </a:r>
            <a:r>
              <a:rPr lang="nl-BE" b="1" dirty="0">
                <a:solidFill>
                  <a:schemeClr val="bg1">
                    <a:lumMod val="65000"/>
                  </a:schemeClr>
                </a:solidFill>
              </a:rPr>
              <a:t>symbioseplatform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!  </a:t>
            </a:r>
          </a:p>
          <a:p>
            <a:pPr marL="457177" lvl="1" indent="0">
              <a:buNone/>
            </a:pP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		Nico </a:t>
            </a:r>
            <a:r>
              <a:rPr lang="nl-BE" i="1" dirty="0" err="1">
                <a:solidFill>
                  <a:schemeClr val="bg1">
                    <a:lumMod val="65000"/>
                  </a:schemeClr>
                </a:solidFill>
              </a:rPr>
              <a:t>Vanaken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  (OVAM)  en Yannick Dylst (</a:t>
            </a:r>
            <a:r>
              <a:rPr lang="nl-BE" i="1" dirty="0" err="1">
                <a:solidFill>
                  <a:schemeClr val="bg1">
                    <a:lumMod val="65000"/>
                  </a:schemeClr>
                </a:solidFill>
              </a:rPr>
              <a:t>Cleantech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BE" i="1" dirty="0" err="1">
                <a:solidFill>
                  <a:schemeClr val="bg1">
                    <a:lumMod val="65000"/>
                  </a:schemeClr>
                </a:solidFill>
              </a:rPr>
              <a:t>Flanders</a:t>
            </a:r>
            <a:r>
              <a:rPr lang="nl-BE" i="1" dirty="0">
                <a:solidFill>
                  <a:schemeClr val="bg1">
                    <a:lumMod val="65000"/>
                  </a:schemeClr>
                </a:solidFill>
              </a:rPr>
              <a:t>)  </a:t>
            </a:r>
            <a:br>
              <a:rPr lang="nl-BE" dirty="0">
                <a:solidFill>
                  <a:schemeClr val="bg1">
                    <a:lumMod val="65000"/>
                  </a:schemeClr>
                </a:solidFill>
              </a:rPr>
            </a:br>
            <a:endParaRPr lang="nl-BE" dirty="0">
              <a:solidFill>
                <a:schemeClr val="bg1">
                  <a:lumMod val="65000"/>
                </a:schemeClr>
              </a:solidFill>
            </a:endParaRPr>
          </a:p>
          <a:p>
            <a:pPr marL="457177" lvl="1" indent="0">
              <a:buNone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10u30 - 10u45: vraagstelling</a:t>
            </a:r>
          </a:p>
          <a:p>
            <a:pPr marL="0" lvl="0" indent="0">
              <a:buNone/>
            </a:pPr>
            <a:endParaRPr lang="nl-BE" dirty="0"/>
          </a:p>
          <a:p>
            <a:pPr marL="0" lvl="0" indent="0">
              <a:buNone/>
            </a:pPr>
            <a:endParaRPr lang="nl-BE" dirty="0"/>
          </a:p>
          <a:p>
            <a:pPr marL="0" lvl="0" indent="0">
              <a:buNone/>
            </a:pPr>
            <a:r>
              <a:rPr lang="nl-BE" dirty="0"/>
              <a:t>Sessie 2</a:t>
            </a:r>
          </a:p>
          <a:p>
            <a:pPr marL="457177" lvl="1" indent="0">
              <a:buNone/>
            </a:pPr>
            <a:r>
              <a:rPr lang="nl-BE" dirty="0"/>
              <a:t>11u15 – 11u45: </a:t>
            </a:r>
            <a:r>
              <a:rPr lang="nl-BE" dirty="0">
                <a:solidFill>
                  <a:schemeClr val="accent1"/>
                </a:solidFill>
              </a:rPr>
              <a:t>Het </a:t>
            </a:r>
            <a:r>
              <a:rPr lang="nl-BE" b="1" dirty="0">
                <a:solidFill>
                  <a:schemeClr val="accent1"/>
                </a:solidFill>
              </a:rPr>
              <a:t>Vlaams houtpark</a:t>
            </a:r>
            <a:r>
              <a:rPr lang="nl-BE" dirty="0">
                <a:solidFill>
                  <a:schemeClr val="accent1"/>
                </a:solidFill>
              </a:rPr>
              <a:t>: stimulans voor de regionale </a:t>
            </a:r>
            <a:r>
              <a:rPr lang="nl-BE" dirty="0" err="1">
                <a:solidFill>
                  <a:schemeClr val="accent1"/>
                </a:solidFill>
              </a:rPr>
              <a:t>vermarkting</a:t>
            </a:r>
            <a:r>
              <a:rPr lang="nl-BE" dirty="0">
                <a:solidFill>
                  <a:schemeClr val="accent1"/>
                </a:solidFill>
              </a:rPr>
              <a:t> en verwerking 		                    van kwaliteitshout uit onze bossen</a:t>
            </a:r>
          </a:p>
          <a:p>
            <a:pPr marL="457177" lvl="1" indent="0">
              <a:buNone/>
            </a:pPr>
            <a:r>
              <a:rPr lang="nl-BE" dirty="0"/>
              <a:t>		</a:t>
            </a:r>
            <a:r>
              <a:rPr lang="nl-BE" i="1" dirty="0"/>
              <a:t>Geert </a:t>
            </a:r>
            <a:r>
              <a:rPr lang="nl-BE" i="1" dirty="0" err="1"/>
              <a:t>Bruynseels</a:t>
            </a:r>
            <a:r>
              <a:rPr lang="nl-BE" i="1" dirty="0"/>
              <a:t> (</a:t>
            </a:r>
            <a:r>
              <a:rPr lang="nl-BE" i="1" dirty="0" err="1"/>
              <a:t>Natuurinvest</a:t>
            </a:r>
            <a:r>
              <a:rPr lang="nl-BE" i="1" dirty="0"/>
              <a:t>)</a:t>
            </a:r>
          </a:p>
          <a:p>
            <a:pPr marL="457177" lvl="1" indent="0">
              <a:buNone/>
            </a:pPr>
            <a:endParaRPr lang="nl-BE" i="1" dirty="0"/>
          </a:p>
          <a:p>
            <a:pPr marL="457177" lvl="1" indent="0">
              <a:buNone/>
            </a:pPr>
            <a:r>
              <a:rPr lang="nl-BE" dirty="0"/>
              <a:t>11u45 – 12u00: </a:t>
            </a:r>
            <a:r>
              <a:rPr lang="nl-BE" dirty="0">
                <a:solidFill>
                  <a:schemeClr val="accent1"/>
                </a:solidFill>
              </a:rPr>
              <a:t>vraagstelling</a:t>
            </a:r>
          </a:p>
          <a:p>
            <a:pPr marL="457177" lvl="1" indent="0">
              <a:buNone/>
            </a:pPr>
            <a:endParaRPr lang="nl-BE" sz="3467" dirty="0"/>
          </a:p>
          <a:p>
            <a:pPr marL="0" indent="0" algn="ctr">
              <a:buNone/>
            </a:pPr>
            <a:endParaRPr lang="nl-BE" sz="3867" dirty="0"/>
          </a:p>
          <a:p>
            <a:pPr marL="0" indent="0" algn="ctr">
              <a:buNone/>
            </a:pPr>
            <a:endParaRPr lang="nl-BE" dirty="0"/>
          </a:p>
          <a:p>
            <a:pPr marL="0" indent="0">
              <a:lnSpc>
                <a:spcPct val="120000"/>
              </a:lnSpc>
              <a:buNone/>
            </a:pPr>
            <a:endParaRPr lang="nl-BE" sz="2933" i="1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D53A3E0-0975-43A5-9F55-CF831320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Platform Oogstbare Landschappen - 12 juni 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ED6412-3E49-4093-BB3E-59AD881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469" y="5907606"/>
            <a:ext cx="130465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1A39873-5D9A-4230-9D21-FC1F76E08C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7102"/>
          <a:stretch>
            <a:fillRect/>
          </a:stretch>
        </p:blipFill>
        <p:spPr/>
      </p:pic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2819999" y="3179931"/>
            <a:ext cx="5828282" cy="1599269"/>
          </a:xfrm>
        </p:spPr>
        <p:txBody>
          <a:bodyPr anchor="b"/>
          <a:lstStyle/>
          <a:p>
            <a:r>
              <a:rPr lang="nl-BE" dirty="0"/>
              <a:t>Vlaams Houtpark 2019-2020</a:t>
            </a:r>
          </a:p>
        </p:txBody>
      </p:sp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27" y="5940001"/>
            <a:ext cx="1851550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70" y="6256365"/>
            <a:ext cx="3600000" cy="4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5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13D98A29-C572-4A5B-B6B1-066077FCBE48}"/>
              </a:ext>
            </a:extLst>
          </p:cNvPr>
          <p:cNvGraphicFramePr>
            <a:graphicFrameLocks/>
          </p:cNvGraphicFramePr>
          <p:nvPr/>
        </p:nvGraphicFramePr>
        <p:xfrm>
          <a:off x="3107062" y="1532980"/>
          <a:ext cx="6139204" cy="403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810985D4-9FC6-4AA8-B06E-CD401EE69872}"/>
              </a:ext>
            </a:extLst>
          </p:cNvPr>
          <p:cNvSpPr txBox="1">
            <a:spLocks/>
          </p:cNvSpPr>
          <p:nvPr/>
        </p:nvSpPr>
        <p:spPr>
          <a:xfrm>
            <a:off x="2614234" y="408920"/>
            <a:ext cx="7416000" cy="7571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indent="0" algn="l" defTabSz="914400" rtl="0" eaLnBrk="1" latinLnBrk="0" hangingPunct="1">
              <a:lnSpc>
                <a:spcPts val="5400"/>
              </a:lnSpc>
              <a:spcBef>
                <a:spcPts val="0"/>
              </a:spcBef>
              <a:buNone/>
              <a:defRPr sz="5400" b="0" i="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BE" sz="3700" dirty="0">
                <a:solidFill>
                  <a:prstClr val="black"/>
                </a:solidFill>
              </a:rPr>
              <a:t>Situatie Houtverkoop 2019</a:t>
            </a:r>
          </a:p>
        </p:txBody>
      </p:sp>
    </p:spTree>
    <p:extLst>
      <p:ext uri="{BB962C8B-B14F-4D97-AF65-F5344CB8AC3E}">
        <p14:creationId xmlns:p14="http://schemas.microsoft.com/office/powerpoint/2010/main" val="126828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3" name="Diagram 2"/>
          <p:cNvGraphicFramePr/>
          <p:nvPr/>
        </p:nvGraphicFramePr>
        <p:xfrm>
          <a:off x="3048000" y="1397000"/>
          <a:ext cx="6607629" cy="4709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5624767" y="536704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  <a:latin typeface="FlandersArtSerif-Regular"/>
              </a:rPr>
              <a:t>Evenwichtig</a:t>
            </a:r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810985D4-9FC6-4AA8-B06E-CD401EE69872}"/>
              </a:ext>
            </a:extLst>
          </p:cNvPr>
          <p:cNvSpPr txBox="1">
            <a:spLocks/>
          </p:cNvSpPr>
          <p:nvPr/>
        </p:nvSpPr>
        <p:spPr>
          <a:xfrm>
            <a:off x="2614234" y="408920"/>
            <a:ext cx="7416000" cy="7571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indent="0" algn="l" defTabSz="914400" rtl="0" eaLnBrk="1" latinLnBrk="0" hangingPunct="1">
              <a:lnSpc>
                <a:spcPts val="5400"/>
              </a:lnSpc>
              <a:spcBef>
                <a:spcPts val="0"/>
              </a:spcBef>
              <a:buNone/>
              <a:defRPr sz="5400" b="0" i="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BE" sz="3700" dirty="0">
                <a:solidFill>
                  <a:prstClr val="black"/>
                </a:solidFill>
              </a:rPr>
              <a:t>Vlaams houtpark waarom?</a:t>
            </a:r>
          </a:p>
        </p:txBody>
      </p:sp>
    </p:spTree>
    <p:extLst>
      <p:ext uri="{BB962C8B-B14F-4D97-AF65-F5344CB8AC3E}">
        <p14:creationId xmlns:p14="http://schemas.microsoft.com/office/powerpoint/2010/main" val="36949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1">
            <a:extLst>
              <a:ext uri="{FF2B5EF4-FFF2-40B4-BE49-F238E27FC236}">
                <a16:creationId xmlns:a16="http://schemas.microsoft.com/office/drawing/2014/main" id="{632C99D4-9154-4115-BCA0-5D4A31082D14}"/>
              </a:ext>
            </a:extLst>
          </p:cNvPr>
          <p:cNvSpPr txBox="1">
            <a:spLocks/>
          </p:cNvSpPr>
          <p:nvPr/>
        </p:nvSpPr>
        <p:spPr>
          <a:xfrm>
            <a:off x="2921600" y="660400"/>
            <a:ext cx="7113209" cy="5354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Sinds mensenheugenis verkoop op stam.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Traditie 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Gevolg: verlies aan kennis bij de beheerders m.b.t. houtkwaliteit zowel herkenning als beheer om het te produceren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PROBLEEM: vaak een heterogeen aanbod van hout, zowel op vlak van dimensies als op vlak van houtsoorten.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Lokaal – Regionaal – Mondiaal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Focus op regionaal maar liefst lokaal als mogelijk </a:t>
            </a:r>
            <a:r>
              <a:rPr lang="nl-NL" sz="1600" dirty="0" err="1">
                <a:solidFill>
                  <a:prstClr val="black"/>
                </a:solidFill>
                <a:latin typeface="FlandersArtSerif-Regular"/>
              </a:rPr>
              <a:t>ifv</a:t>
            </a: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 relatie tot cascadering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Cascadeprincipe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Hout daar initieel toepassen waar het </a:t>
            </a:r>
            <a:r>
              <a:rPr lang="nl-NL" sz="1600" dirty="0" err="1">
                <a:solidFill>
                  <a:prstClr val="black"/>
                </a:solidFill>
                <a:latin typeface="FlandersArtSerif-Regular"/>
              </a:rPr>
              <a:t>het</a:t>
            </a:r>
            <a:r>
              <a:rPr lang="nl-NL" sz="1600" dirty="0">
                <a:solidFill>
                  <a:prstClr val="black"/>
                </a:solidFill>
                <a:latin typeface="FlandersArtSerif-Regular"/>
              </a:rPr>
              <a:t> langst in de gebruikersketen blijft. Sturen niet mogelijk bij verkoop op stam.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Massaproductie </a:t>
            </a:r>
            <a:r>
              <a:rPr lang="nl-NL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kwaliteitsproductie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  <a:sym typeface="Wingdings" panose="05000000000000000000" pitchFamily="2" charset="2"/>
              </a:rPr>
              <a:t>Optimalisatie return houtproducent</a:t>
            </a:r>
            <a:endParaRPr lang="nl-NL" sz="2000" dirty="0">
              <a:solidFill>
                <a:prstClr val="black"/>
              </a:solidFill>
              <a:latin typeface="FlandersArtSerif-Regular"/>
            </a:endParaRPr>
          </a:p>
          <a:p>
            <a:endParaRPr lang="nl-NL" dirty="0">
              <a:solidFill>
                <a:prstClr val="black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8778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711F37EE-62A9-4AF0-802C-5180DAEC296A}"/>
              </a:ext>
            </a:extLst>
          </p:cNvPr>
          <p:cNvSpPr txBox="1"/>
          <p:nvPr/>
        </p:nvSpPr>
        <p:spPr>
          <a:xfrm>
            <a:off x="3113519" y="703752"/>
            <a:ext cx="611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Calibri"/>
                <a:cs typeface="Calibri"/>
              </a:rPr>
              <a:t>Verkoop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Calibri"/>
              </a:rPr>
              <a:t> op </a:t>
            </a:r>
            <a:r>
              <a:rPr lang="en-US" sz="2800" b="1" dirty="0" err="1">
                <a:solidFill>
                  <a:prstClr val="black"/>
                </a:solidFill>
                <a:latin typeface="Calibri"/>
                <a:cs typeface="Calibri"/>
              </a:rPr>
              <a:t>Houtpark</a:t>
            </a:r>
            <a:endParaRPr lang="en-US" sz="28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ndertitel 1">
            <a:extLst>
              <a:ext uri="{FF2B5EF4-FFF2-40B4-BE49-F238E27FC236}">
                <a16:creationId xmlns:a16="http://schemas.microsoft.com/office/drawing/2014/main" id="{6676CBA0-39D5-4AD6-99EF-15C0381E06D6}"/>
              </a:ext>
            </a:extLst>
          </p:cNvPr>
          <p:cNvSpPr txBox="1">
            <a:spLocks/>
          </p:cNvSpPr>
          <p:nvPr/>
        </p:nvSpPr>
        <p:spPr>
          <a:xfrm>
            <a:off x="2964903" y="1261882"/>
            <a:ext cx="6400800" cy="45844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prstClr val="black"/>
                </a:solidFill>
                <a:latin typeface="FlandersArtSerif-Regular"/>
              </a:rPr>
              <a:t>Wertholzversteigerung</a:t>
            </a: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			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  <a:cs typeface="+mn-cs"/>
              </a:rPr>
              <a:t>(reeds meerdere decennia)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Münster (loofhout)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Oerrel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(naaldhout)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Bayern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(loofhout)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Mecklenburg-Vorpommern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(naaldhout)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Neunkirchen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(loofhout)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……..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prstClr val="black"/>
                </a:solidFill>
                <a:latin typeface="FlandersArtSerif-Regular"/>
              </a:rPr>
              <a:t>Wertholzsubmission</a:t>
            </a: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Heiligenkreuz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(loofhout)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……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sz="1600" dirty="0">
              <a:solidFill>
                <a:prstClr val="black"/>
              </a:solidFill>
              <a:latin typeface="FlandersArtSerif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prstClr val="black"/>
                </a:solidFill>
                <a:latin typeface="FlandersArtSerif-Regular"/>
              </a:rPr>
              <a:t>Parc</a:t>
            </a: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 à </a:t>
            </a:r>
            <a:r>
              <a:rPr lang="nl-NL" sz="2000" dirty="0" err="1">
                <a:solidFill>
                  <a:prstClr val="black"/>
                </a:solidFill>
                <a:latin typeface="FlandersArtSerif-Regular"/>
              </a:rPr>
              <a:t>Grumes</a:t>
            </a: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					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  <a:cs typeface="+mn-cs"/>
              </a:rPr>
              <a:t>(reeds 26 jaar)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St-</a:t>
            </a:r>
            <a:r>
              <a:rPr lang="nl-NL" sz="1200" dirty="0" err="1">
                <a:solidFill>
                  <a:prstClr val="black"/>
                </a:solidFill>
                <a:latin typeface="FlandersArtSerif-Regular"/>
              </a:rPr>
              <a:t>Avold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 (loofhout)</a:t>
            </a:r>
          </a:p>
          <a:p>
            <a:pPr marL="457200" lvl="1" indent="0">
              <a:buNone/>
            </a:pPr>
            <a:endParaRPr lang="nl-NL" sz="1200" dirty="0">
              <a:solidFill>
                <a:prstClr val="black"/>
              </a:solidFill>
              <a:latin typeface="FlandersArtSerif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  <a:latin typeface="FlandersArtSerif-Regular"/>
              </a:rPr>
              <a:t>Rondhoutveiling 					</a:t>
            </a:r>
            <a:r>
              <a:rPr lang="nl-NL" sz="1200" dirty="0">
                <a:solidFill>
                  <a:prstClr val="black"/>
                </a:solidFill>
                <a:latin typeface="FlandersArtSerif-Regular"/>
                <a:cs typeface="+mn-cs"/>
              </a:rPr>
              <a:t>(reeds 25 jaar)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black"/>
                </a:solidFill>
                <a:latin typeface="FlandersArtSerif-Regular"/>
              </a:rPr>
              <a:t>Arnhem (loof- en naaldhout, nicheproducten)</a:t>
            </a:r>
            <a:br>
              <a:rPr lang="nl-NL" sz="1200" dirty="0">
                <a:solidFill>
                  <a:prstClr val="black"/>
                </a:solidFill>
                <a:latin typeface="FlandersArtSerif-Regular"/>
              </a:rPr>
            </a:br>
            <a:endParaRPr lang="nl-NL" sz="1200" dirty="0">
              <a:solidFill>
                <a:prstClr val="black"/>
              </a:solidFill>
              <a:latin typeface="FlandersArtSerif-Regular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E14324-3489-4FAA-86D8-6F1092DE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04" y="1361786"/>
            <a:ext cx="334577" cy="25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A705094-791D-4E21-9C87-B50C116DF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r="5140" b="4745"/>
          <a:stretch/>
        </p:blipFill>
        <p:spPr bwMode="auto">
          <a:xfrm>
            <a:off x="5293670" y="4095011"/>
            <a:ext cx="381518" cy="2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6298090-5A1F-495C-959C-F5FC2054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60" y="4916452"/>
            <a:ext cx="384837" cy="2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00DA675-C374-4772-9A0E-BADB353A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197" y="3007539"/>
            <a:ext cx="375395" cy="2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4109CEBB-B722-4473-9504-DCED20FD9A88}"/>
              </a:ext>
            </a:extLst>
          </p:cNvPr>
          <p:cNvGrpSpPr/>
          <p:nvPr/>
        </p:nvGrpSpPr>
        <p:grpSpPr>
          <a:xfrm>
            <a:off x="4669177" y="1763760"/>
            <a:ext cx="5636375" cy="4109951"/>
            <a:chOff x="1055370" y="482831"/>
            <a:chExt cx="7033260" cy="522732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D1DE88C-6F96-43FE-9DFF-22D061E29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70" y="482831"/>
              <a:ext cx="7033260" cy="522732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B93814B2-28A7-4E6A-815D-44526629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264" y="1462003"/>
              <a:ext cx="457200" cy="52578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BEB4019-131C-4801-94AD-FC903B9B3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12" y="1710883"/>
              <a:ext cx="1030085" cy="1375217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A9D3098A-A94B-4369-BEA0-D4FA4185A521}"/>
                </a:ext>
              </a:extLst>
            </p:cNvPr>
            <p:cNvCxnSpPr/>
            <p:nvPr/>
          </p:nvCxnSpPr>
          <p:spPr>
            <a:xfrm>
              <a:off x="4831773" y="1987783"/>
              <a:ext cx="1735282" cy="2355617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73353D3-F254-4B10-BE3B-9A7C30C9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055" y="4061461"/>
              <a:ext cx="1236518" cy="1648690"/>
            </a:xfrm>
            <a:prstGeom prst="rect">
              <a:avLst/>
            </a:prstGeom>
          </p:spPr>
        </p:pic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542CF59F-57F0-4189-8060-FDB86FA4FAB7}"/>
                </a:ext>
              </a:extLst>
            </p:cNvPr>
            <p:cNvCxnSpPr/>
            <p:nvPr/>
          </p:nvCxnSpPr>
          <p:spPr>
            <a:xfrm flipH="1" flipV="1">
              <a:off x="2348345" y="4208318"/>
              <a:ext cx="4135582" cy="20781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94B7F94E-0B24-43E3-B670-0895B0542F14}"/>
                </a:ext>
              </a:extLst>
            </p:cNvPr>
            <p:cNvCxnSpPr/>
            <p:nvPr/>
          </p:nvCxnSpPr>
          <p:spPr>
            <a:xfrm flipV="1">
              <a:off x="2421082" y="1319646"/>
              <a:ext cx="1995054" cy="2784764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fbeelding 12" descr="Afbeelding met gras, buiten, zitten, steen&#10;&#10;Automatisch gegenereerde beschrijving">
            <a:extLst>
              <a:ext uri="{FF2B5EF4-FFF2-40B4-BE49-F238E27FC236}">
                <a16:creationId xmlns:a16="http://schemas.microsoft.com/office/drawing/2014/main" id="{1F9DC09C-9FF1-4261-A8CB-9A5BD3BC98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7037" b="15556"/>
          <a:stretch/>
        </p:blipFill>
        <p:spPr>
          <a:xfrm>
            <a:off x="1877203" y="143933"/>
            <a:ext cx="3266953" cy="4953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E3F9627-8096-4343-B6B1-6ADEA29DA35D}"/>
              </a:ext>
            </a:extLst>
          </p:cNvPr>
          <p:cNvSpPr txBox="1"/>
          <p:nvPr/>
        </p:nvSpPr>
        <p:spPr>
          <a:xfrm>
            <a:off x="5369074" y="419693"/>
            <a:ext cx="5298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Na 3 deelnames aan de verkoop van Saint-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Avold</a:t>
            </a:r>
            <a:endParaRPr lang="nl-BE" dirty="0">
              <a:solidFill>
                <a:prstClr val="black"/>
              </a:solidFill>
              <a:latin typeface="FlandersArtSerif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prstClr val="black"/>
                </a:solidFill>
                <a:latin typeface="FlandersArtSerif-Regular"/>
              </a:rPr>
              <a:t>Eigen Vlaams Houtpark vanaf 2019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ism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 ONF, DNF, ANF, </a:t>
            </a:r>
            <a:r>
              <a:rPr lang="nl-BE" dirty="0" err="1">
                <a:solidFill>
                  <a:prstClr val="black"/>
                </a:solidFill>
                <a:latin typeface="FlandersArtSerif-Regular"/>
              </a:rPr>
              <a:t>Forstverwaltung</a:t>
            </a:r>
            <a:r>
              <a:rPr lang="nl-BE" dirty="0">
                <a:solidFill>
                  <a:prstClr val="black"/>
                </a:solidFill>
                <a:latin typeface="FlandersArtSerif-Regular"/>
              </a:rPr>
              <a:t> Saarland</a:t>
            </a:r>
          </a:p>
        </p:txBody>
      </p:sp>
    </p:spTree>
    <p:extLst>
      <p:ext uri="{BB962C8B-B14F-4D97-AF65-F5344CB8AC3E}">
        <p14:creationId xmlns:p14="http://schemas.microsoft.com/office/powerpoint/2010/main" val="342426177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tuurinvest_sjabloon">
  <a:themeElements>
    <a:clrScheme name="Natuurinvest">
      <a:dk1>
        <a:sysClr val="windowText" lastClr="000000"/>
      </a:dk1>
      <a:lt1>
        <a:sysClr val="window" lastClr="FFFFFF"/>
      </a:lt1>
      <a:dk2>
        <a:srgbClr val="008795"/>
      </a:dk2>
      <a:lt2>
        <a:srgbClr val="EEECE1"/>
      </a:lt2>
      <a:accent1>
        <a:srgbClr val="008795"/>
      </a:accent1>
      <a:accent2>
        <a:srgbClr val="37876D"/>
      </a:accent2>
      <a:accent3>
        <a:srgbClr val="6B5A43"/>
      </a:accent3>
      <a:accent4>
        <a:srgbClr val="B2324D"/>
      </a:accent4>
      <a:accent5>
        <a:srgbClr val="999E0F"/>
      </a:accent5>
      <a:accent6>
        <a:srgbClr val="EBA611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28bb41662430d22e1194e6a540ac2eb5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79840714027a591d18954fbe63868ae6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A5FE819-2BC7-47E5-B20D-40A707FE1427}"/>
</file>

<file path=customXml/itemProps2.xml><?xml version="1.0" encoding="utf-8"?>
<ds:datastoreItem xmlns:ds="http://schemas.openxmlformats.org/officeDocument/2006/customXml" ds:itemID="{5EB15F75-F5AA-409A-B463-CB9E1B66E7F1}"/>
</file>

<file path=customXml/itemProps3.xml><?xml version="1.0" encoding="utf-8"?>
<ds:datastoreItem xmlns:ds="http://schemas.openxmlformats.org/officeDocument/2006/customXml" ds:itemID="{2CBDB8F2-FF4C-4390-A6A3-06F9FD38706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829</Words>
  <Application>Microsoft Office PowerPoint</Application>
  <PresentationFormat>Breedbeeld</PresentationFormat>
  <Paragraphs>178</Paragraphs>
  <Slides>22</Slides>
  <Notes>10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FlandersArtSans-Bold</vt:lpstr>
      <vt:lpstr>FlandersArtSans-Light</vt:lpstr>
      <vt:lpstr>FlandersArtSans-Regular</vt:lpstr>
      <vt:lpstr>FlandersArtSerif-Regular</vt:lpstr>
      <vt:lpstr>Symbol</vt:lpstr>
      <vt:lpstr>1_Kantoorthema</vt:lpstr>
      <vt:lpstr>Natuurinvest_sjabloon</vt:lpstr>
      <vt:lpstr>PowerPoint-presentatie</vt:lpstr>
      <vt:lpstr>PowerPoint-presentatie</vt:lpstr>
      <vt:lpstr>PowerPoint-presentatie</vt:lpstr>
      <vt:lpstr>Vlaams Houtpark 2019-2020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Vlaams houtpark 2019-2020</vt:lpstr>
      <vt:lpstr>Marketinginspanningen 2020</vt:lpstr>
      <vt:lpstr>Vlaams houtpark: 2019   2020</vt:lpstr>
      <vt:lpstr>Vlaams houtpark: 2019   2020</vt:lpstr>
      <vt:lpstr>Vlaams houtpark: 2019   2020</vt:lpstr>
      <vt:lpstr>Vlaams houtpark: 2019   2020</vt:lpstr>
      <vt:lpstr>Vragen? </vt:lpstr>
      <vt:lpstr>SLOT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Deventer</dc:creator>
  <cp:lastModifiedBy>Rebekka Veeckman</cp:lastModifiedBy>
  <cp:revision>36</cp:revision>
  <dcterms:created xsi:type="dcterms:W3CDTF">2020-06-02T11:03:30Z</dcterms:created>
  <dcterms:modified xsi:type="dcterms:W3CDTF">2020-06-25T07:31:53Z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  <property fmtid="{D5CDD505-2E9C-101B-9397-08002B2CF9AE}" pid="3" name="Vrije trefwoorden">
    <vt:lpwstr/>
  </property>
  <property fmtid="{D5CDD505-2E9C-101B-9397-08002B2CF9AE}" pid="4" name="Vaste trefwoorden">
    <vt:lpwstr/>
  </property>
</Properties>
</file>