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6" r:id="rId4"/>
    <p:sldId id="272" r:id="rId5"/>
    <p:sldId id="273" r:id="rId6"/>
    <p:sldId id="271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5" t="13583" r="987" b="29171"/>
          <a:stretch/>
        </p:blipFill>
        <p:spPr>
          <a:xfrm>
            <a:off x="-17172" y="-1"/>
            <a:ext cx="12226343" cy="68901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468" y="1193817"/>
            <a:ext cx="10657416" cy="20880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469" y="3626770"/>
            <a:ext cx="10657415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10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4044182" y="5583238"/>
            <a:ext cx="7764701" cy="506412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/>
              <a:t>Klik om de naam van de spreker te bewerken</a:t>
            </a:r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68" y="5627485"/>
            <a:ext cx="2187472" cy="92940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4920" y="288148"/>
            <a:ext cx="2787081" cy="814555"/>
          </a:xfrm>
          <a:prstGeom prst="rect">
            <a:avLst/>
          </a:prstGeom>
        </p:spPr>
      </p:pic>
      <p:sp>
        <p:nvSpPr>
          <p:cNvPr id="8" name="Rechthoek 7"/>
          <p:cNvSpPr/>
          <p:nvPr userDrawn="1"/>
        </p:nvSpPr>
        <p:spPr>
          <a:xfrm>
            <a:off x="0" y="0"/>
            <a:ext cx="38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</p:spTree>
    <p:extLst>
      <p:ext uri="{BB962C8B-B14F-4D97-AF65-F5344CB8AC3E}">
        <p14:creationId xmlns:p14="http://schemas.microsoft.com/office/powerpoint/2010/main" val="29066741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0" orient="horz" pos="187">
          <p15:clr>
            <a:srgbClr val="FBAE40"/>
          </p15:clr>
        </p15:guide>
        <p15:guide id="1" pos="557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ternatieve Titeldia 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2" t="6915" r="24067" b="27576"/>
          <a:stretch/>
        </p:blipFill>
        <p:spPr>
          <a:xfrm>
            <a:off x="5735782" y="-16099"/>
            <a:ext cx="6473389" cy="6890197"/>
          </a:xfrm>
          <a:prstGeom prst="rect">
            <a:avLst/>
          </a:prstGeom>
        </p:spPr>
      </p:pic>
      <p:sp>
        <p:nvSpPr>
          <p:cNvPr id="14" name="Rechthoek 11"/>
          <p:cNvSpPr/>
          <p:nvPr userDrawn="1"/>
        </p:nvSpPr>
        <p:spPr>
          <a:xfrm>
            <a:off x="0" y="0"/>
            <a:ext cx="9101989" cy="6858000"/>
          </a:xfrm>
          <a:custGeom>
            <a:avLst/>
            <a:gdLst>
              <a:gd name="connsiteX0" fmla="*/ 0 w 4438892"/>
              <a:gd name="connsiteY0" fmla="*/ 0 h 6858000"/>
              <a:gd name="connsiteX1" fmla="*/ 4438892 w 4438892"/>
              <a:gd name="connsiteY1" fmla="*/ 0 h 6858000"/>
              <a:gd name="connsiteX2" fmla="*/ 4438892 w 4438892"/>
              <a:gd name="connsiteY2" fmla="*/ 6858000 h 6858000"/>
              <a:gd name="connsiteX3" fmla="*/ 0 w 4438892"/>
              <a:gd name="connsiteY3" fmla="*/ 6858000 h 6858000"/>
              <a:gd name="connsiteX4" fmla="*/ 0 w 4438892"/>
              <a:gd name="connsiteY4" fmla="*/ 0 h 6858000"/>
              <a:gd name="connsiteX0" fmla="*/ 0 w 6826492"/>
              <a:gd name="connsiteY0" fmla="*/ 0 h 6858000"/>
              <a:gd name="connsiteX1" fmla="*/ 6826492 w 6826492"/>
              <a:gd name="connsiteY1" fmla="*/ 0 h 6858000"/>
              <a:gd name="connsiteX2" fmla="*/ 4438892 w 6826492"/>
              <a:gd name="connsiteY2" fmla="*/ 6858000 h 6858000"/>
              <a:gd name="connsiteX3" fmla="*/ 0 w 6826492"/>
              <a:gd name="connsiteY3" fmla="*/ 6858000 h 6858000"/>
              <a:gd name="connsiteX4" fmla="*/ 0 w 682649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492" h="6858000">
                <a:moveTo>
                  <a:pt x="0" y="0"/>
                </a:moveTo>
                <a:lnTo>
                  <a:pt x="6826492" y="0"/>
                </a:lnTo>
                <a:lnTo>
                  <a:pt x="443889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001" y="1080001"/>
            <a:ext cx="6495319" cy="1358400"/>
          </a:xfrm>
        </p:spPr>
        <p:txBody>
          <a:bodyPr anchor="t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273" y="2705102"/>
            <a:ext cx="5884125" cy="25662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11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768001" y="5131827"/>
            <a:ext cx="5488097" cy="506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nl-NL" dirty="0"/>
              <a:t>Klik om de naam van de spreker te bewerken</a:t>
            </a:r>
            <a:endParaRPr lang="nl-BE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4920" y="288148"/>
            <a:ext cx="2787081" cy="81455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99" y="5833557"/>
            <a:ext cx="1759139" cy="74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7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7048A-D1DF-4D50-8EB5-0AAA2D20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1E063B-A141-420F-BDEF-C1C97C8CC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81D81C-745C-4808-A05D-115E5770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F9E6052-B087-4402-98D9-214DBB25FFD7}" type="datetimeFigureOut">
              <a:rPr lang="nl-BE" smtClean="0"/>
              <a:t>30/01/2019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A8B1F8-0018-4907-8CA1-7C5EED44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F9BBE4-B5E9-489D-AE2D-9A6C5EDC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FCCDD6E-27E8-4400-811B-6A52ECD72DA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09869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E93F-C990-4A57-BF21-5489E896177D}" type="datetimeFigureOut">
              <a:rPr lang="nl-BE" smtClean="0"/>
              <a:t>30/01/2019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8B8D-34E1-4E04-8FE0-D33E4DD692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72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ieve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467" y="1440000"/>
            <a:ext cx="10656251" cy="20880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467" y="3744000"/>
            <a:ext cx="10656251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11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151468" y="5042026"/>
            <a:ext cx="7764701" cy="506412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/>
              <a:t>Klik om de naam van de spreker te bewerken</a:t>
            </a:r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7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768351" y="1808164"/>
            <a:ext cx="11040533" cy="3781425"/>
          </a:xfrm>
        </p:spPr>
        <p:txBody>
          <a:bodyPr/>
          <a:lstStyle>
            <a:lvl1pPr marL="288000" indent="-288000">
              <a:buClr>
                <a:schemeClr val="tx1"/>
              </a:buClr>
              <a:buSzPct val="90000"/>
              <a:buFont typeface="Webdings" panose="05030102010509060703" pitchFamily="18" charset="2"/>
              <a:buChar char=""/>
              <a:defRPr>
                <a:solidFill>
                  <a:schemeClr val="tx1"/>
                </a:solidFill>
              </a:defRPr>
            </a:lvl1pPr>
            <a:lvl2pPr marL="576000" indent="-288000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864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152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440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92369" y="6057534"/>
            <a:ext cx="2803444" cy="384174"/>
          </a:xfrm>
          <a:prstGeom prst="rect">
            <a:avLst/>
          </a:prstGeom>
        </p:spPr>
        <p:txBody>
          <a:bodyPr anchor="ctr" anchorCtr="1"/>
          <a:lstStyle>
            <a:lvl1pPr>
              <a:defRPr sz="12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7DAD7678-3C6F-4DE1-A59F-12BC40F05B4C}" type="datetime1">
              <a:rPr lang="nl-BE" smtClean="0"/>
              <a:pPr/>
              <a:t>30/01/2019</a:t>
            </a:fld>
            <a:r>
              <a:rPr lang="nl-BE"/>
              <a:t> | </a:t>
            </a:r>
            <a:fld id="{4FEC29A6-96D2-4855-B02C-489BA0EAE082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0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875063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3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ijdelijke aanduiding voor inhoud 7"/>
          <p:cNvSpPr>
            <a:spLocks noGrp="1"/>
          </p:cNvSpPr>
          <p:nvPr>
            <p:ph sz="quarter" idx="15"/>
          </p:nvPr>
        </p:nvSpPr>
        <p:spPr>
          <a:xfrm>
            <a:off x="768000" y="1841242"/>
            <a:ext cx="5424000" cy="3789091"/>
          </a:xfrm>
        </p:spPr>
        <p:txBody>
          <a:bodyPr/>
          <a:lstStyle>
            <a:lvl1pPr marL="288000" indent="-2880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76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864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152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440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92369" y="6057534"/>
            <a:ext cx="2803444" cy="384174"/>
          </a:xfrm>
          <a:prstGeom prst="rect">
            <a:avLst/>
          </a:prstGeom>
        </p:spPr>
        <p:txBody>
          <a:bodyPr anchor="ctr" anchorCtr="1"/>
          <a:lstStyle>
            <a:lvl1pPr>
              <a:defRPr sz="12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7DAD7678-3C6F-4DE1-A59F-12BC40F05B4C}" type="datetime1">
              <a:rPr lang="nl-BE" smtClean="0"/>
              <a:pPr/>
              <a:t>30/01/2019</a:t>
            </a:fld>
            <a:r>
              <a:rPr lang="nl-BE"/>
              <a:t> | </a:t>
            </a:r>
            <a:fld id="{4FEC29A6-96D2-4855-B02C-489BA0EAE082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0" name="Tijdelijke aanduiding voor inhoud 7"/>
          <p:cNvSpPr>
            <a:spLocks noGrp="1"/>
          </p:cNvSpPr>
          <p:nvPr>
            <p:ph sz="quarter" idx="16"/>
          </p:nvPr>
        </p:nvSpPr>
        <p:spPr>
          <a:xfrm>
            <a:off x="6383717" y="1841242"/>
            <a:ext cx="5424000" cy="3789091"/>
          </a:xfrm>
        </p:spPr>
        <p:txBody>
          <a:bodyPr/>
          <a:lstStyle>
            <a:lvl1pPr marL="288000" indent="-2880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76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864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152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440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57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921172" cy="126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424000" cy="8010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6000" y="1681163"/>
            <a:ext cx="5424000" cy="8028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92369" y="6057534"/>
            <a:ext cx="2803444" cy="384174"/>
          </a:xfrm>
          <a:prstGeom prst="rect">
            <a:avLst/>
          </a:prstGeom>
        </p:spPr>
        <p:txBody>
          <a:bodyPr anchor="ctr" anchorCtr="1"/>
          <a:lstStyle>
            <a:lvl1pPr>
              <a:defRPr sz="12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7DAD7678-3C6F-4DE1-A59F-12BC40F05B4C}" type="datetime1">
              <a:rPr lang="nl-BE" smtClean="0"/>
              <a:pPr/>
              <a:t>30/01/2019</a:t>
            </a:fld>
            <a:r>
              <a:rPr lang="nl-BE"/>
              <a:t> | </a:t>
            </a:r>
            <a:fld id="{4FEC29A6-96D2-4855-B02C-489BA0EAE082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2" name="Tijdelijke aanduiding voor inhoud 7"/>
          <p:cNvSpPr>
            <a:spLocks noGrp="1"/>
          </p:cNvSpPr>
          <p:nvPr>
            <p:ph sz="quarter" idx="15"/>
          </p:nvPr>
        </p:nvSpPr>
        <p:spPr>
          <a:xfrm>
            <a:off x="839788" y="2556000"/>
            <a:ext cx="5424001" cy="3132000"/>
          </a:xfrm>
        </p:spPr>
        <p:txBody>
          <a:bodyPr/>
          <a:lstStyle>
            <a:lvl1pPr marL="288000" indent="-2880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76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864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152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440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3" name="Tijdelijke aanduiding voor inhoud 7"/>
          <p:cNvSpPr>
            <a:spLocks noGrp="1"/>
          </p:cNvSpPr>
          <p:nvPr>
            <p:ph sz="quarter" idx="16"/>
          </p:nvPr>
        </p:nvSpPr>
        <p:spPr>
          <a:xfrm>
            <a:off x="6336000" y="2556001"/>
            <a:ext cx="5424000" cy="3132000"/>
          </a:xfrm>
        </p:spPr>
        <p:txBody>
          <a:bodyPr/>
          <a:lstStyle>
            <a:lvl1pPr marL="288000" indent="-2880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76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864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152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440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92369" y="6057534"/>
            <a:ext cx="2803444" cy="384174"/>
          </a:xfrm>
          <a:prstGeom prst="rect">
            <a:avLst/>
          </a:prstGeom>
        </p:spPr>
        <p:txBody>
          <a:bodyPr anchor="ctr" anchorCtr="1"/>
          <a:lstStyle>
            <a:lvl1pPr>
              <a:defRPr sz="12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7DAD7678-3C6F-4DE1-A59F-12BC40F05B4C}" type="datetime1">
              <a:rPr lang="nl-BE" smtClean="0"/>
              <a:pPr/>
              <a:t>30/01/2019</a:t>
            </a:fld>
            <a:r>
              <a:rPr lang="nl-BE"/>
              <a:t> | </a:t>
            </a:r>
            <a:fld id="{4FEC29A6-96D2-4855-B02C-489BA0EAE082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4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3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39" y="2057400"/>
            <a:ext cx="3932237" cy="3594600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92369" y="6057534"/>
            <a:ext cx="2803444" cy="384174"/>
          </a:xfrm>
          <a:prstGeom prst="rect">
            <a:avLst/>
          </a:prstGeom>
        </p:spPr>
        <p:txBody>
          <a:bodyPr anchor="ctr" anchorCtr="1"/>
          <a:lstStyle>
            <a:lvl1pPr>
              <a:defRPr sz="12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7DAD7678-3C6F-4DE1-A59F-12BC40F05B4C}" type="datetime1">
              <a:rPr lang="nl-BE" smtClean="0"/>
              <a:pPr/>
              <a:t>30/01/2019</a:t>
            </a:fld>
            <a:r>
              <a:rPr lang="nl-BE"/>
              <a:t> | </a:t>
            </a:r>
            <a:fld id="{4FEC29A6-96D2-4855-B02C-489BA0EAE082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0" name="Tijdelijke aanduiding voor inhoud 7"/>
          <p:cNvSpPr>
            <a:spLocks noGrp="1"/>
          </p:cNvSpPr>
          <p:nvPr>
            <p:ph sz="quarter" idx="15"/>
          </p:nvPr>
        </p:nvSpPr>
        <p:spPr>
          <a:xfrm>
            <a:off x="4958035" y="457200"/>
            <a:ext cx="6794128" cy="5194800"/>
          </a:xfrm>
        </p:spPr>
        <p:txBody>
          <a:bodyPr/>
          <a:lstStyle>
            <a:lvl1pPr marL="288000" indent="-2880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76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864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152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440000" indent="-2880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89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3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720001"/>
            <a:ext cx="6577771" cy="4932000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39" y="2057401"/>
            <a:ext cx="3932237" cy="359460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92369" y="6057534"/>
            <a:ext cx="2803444" cy="384174"/>
          </a:xfrm>
          <a:prstGeom prst="rect">
            <a:avLst/>
          </a:prstGeom>
        </p:spPr>
        <p:txBody>
          <a:bodyPr anchor="ctr" anchorCtr="1"/>
          <a:lstStyle>
            <a:lvl1pPr>
              <a:defRPr sz="12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7DAD7678-3C6F-4DE1-A59F-12BC40F05B4C}" type="datetime1">
              <a:rPr lang="nl-BE" smtClean="0"/>
              <a:pPr/>
              <a:t>30/01/2019</a:t>
            </a:fld>
            <a:r>
              <a:rPr lang="nl-BE"/>
              <a:t> | </a:t>
            </a:r>
            <a:fld id="{4FEC29A6-96D2-4855-B02C-489BA0EAE082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5" y="5801268"/>
            <a:ext cx="2786309" cy="81433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570" y="5758108"/>
            <a:ext cx="1968148" cy="8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9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350" y="288000"/>
            <a:ext cx="11040535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1825625"/>
            <a:ext cx="11040535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88000" lvl="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90000"/>
              <a:buFontTx/>
              <a:buBlip>
                <a:blip r:embed="rId14"/>
              </a:buBlip>
            </a:pPr>
            <a:r>
              <a:rPr lang="nl-NL" dirty="0"/>
              <a:t>Klik om de modelstijlen te bewerken</a:t>
            </a:r>
          </a:p>
          <a:p>
            <a:pPr marL="576000" lvl="1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70000"/>
              <a:buFontTx/>
              <a:buBlip>
                <a:blip r:embed="rId15"/>
              </a:buBlip>
            </a:pPr>
            <a:r>
              <a:rPr lang="nl-NL" dirty="0"/>
              <a:t>Tweede niveau</a:t>
            </a:r>
          </a:p>
          <a:p>
            <a:pPr marL="864000" lvl="2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90000"/>
              <a:buFontTx/>
              <a:buBlip>
                <a:blip r:embed="rId16"/>
              </a:buBlip>
            </a:pPr>
            <a:r>
              <a:rPr lang="nl-NL" dirty="0"/>
              <a:t>Derde niveau</a:t>
            </a:r>
          </a:p>
          <a:p>
            <a:pPr marL="1152000" lvl="3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75000"/>
              <a:buFontTx/>
              <a:buBlip>
                <a:blip r:embed="rId17"/>
              </a:buBlip>
            </a:pPr>
            <a:r>
              <a:rPr lang="nl-NL" dirty="0"/>
              <a:t>Vierde niveau</a:t>
            </a:r>
          </a:p>
          <a:p>
            <a:pPr marL="1440000" lvl="4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90000"/>
              <a:buFontTx/>
              <a:buBlip>
                <a:blip r:embed="rId14"/>
              </a:buBlip>
            </a:pPr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7" name="Rechthoek 6"/>
          <p:cNvSpPr/>
          <p:nvPr/>
        </p:nvSpPr>
        <p:spPr>
          <a:xfrm>
            <a:off x="0" y="0"/>
            <a:ext cx="384000" cy="6858000"/>
          </a:xfrm>
          <a:prstGeom prst="rect">
            <a:avLst/>
          </a:prstGeom>
          <a:solidFill>
            <a:srgbClr val="A3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5" name="Rechthoek 4"/>
          <p:cNvSpPr/>
          <p:nvPr userDrawn="1"/>
        </p:nvSpPr>
        <p:spPr>
          <a:xfrm>
            <a:off x="0" y="0"/>
            <a:ext cx="38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</p:spTree>
    <p:extLst>
      <p:ext uri="{BB962C8B-B14F-4D97-AF65-F5344CB8AC3E}">
        <p14:creationId xmlns:p14="http://schemas.microsoft.com/office/powerpoint/2010/main" val="106230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700" b="1" i="0" kern="1200" dirty="0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nl-NL" sz="2200" b="1" kern="1200" spc="0" dirty="0" smtClean="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6309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nl-NL" sz="2200" kern="1200" spc="0" dirty="0" smtClean="0">
          <a:solidFill>
            <a:schemeClr val="bg1">
              <a:lumMod val="50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9189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lang="nl-NL" sz="2000" kern="1200" spc="0" dirty="0" smtClean="0">
          <a:solidFill>
            <a:schemeClr val="bg1">
              <a:lumMod val="50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4949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spc="0" dirty="0">
          <a:solidFill>
            <a:schemeClr val="bg1">
              <a:lumMod val="50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spc="0" baseline="0" dirty="0">
          <a:solidFill>
            <a:schemeClr val="bg1">
              <a:lumMod val="50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187">
          <p15:clr>
            <a:srgbClr val="F26B43"/>
          </p15:clr>
        </p15:guide>
        <p15:guide id="1" pos="5579">
          <p15:clr>
            <a:srgbClr val="F26B43"/>
          </p15:clr>
        </p15:guide>
        <p15:guide id="2" pos="363">
          <p15:clr>
            <a:srgbClr val="F26B43"/>
          </p15:clr>
        </p15:guide>
        <p15:guide id="3" orient="horz" pos="4133">
          <p15:clr>
            <a:srgbClr val="F26B43"/>
          </p15:clr>
        </p15:guide>
        <p15:guide id="4" pos="544">
          <p15:clr>
            <a:srgbClr val="F26B43"/>
          </p15:clr>
        </p15:guide>
        <p15:guide id="5" orient="horz" pos="1139">
          <p15:clr>
            <a:srgbClr val="F26B43"/>
          </p15:clr>
        </p15:guide>
        <p15:guide id="6" orient="horz" pos="352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2094956" y="1463178"/>
            <a:ext cx="4871489" cy="1358400"/>
          </a:xfrm>
        </p:spPr>
        <p:txBody>
          <a:bodyPr/>
          <a:lstStyle/>
          <a:p>
            <a:r>
              <a:rPr lang="nl-BE" dirty="0"/>
              <a:t>Afvalstof of grondstof?</a:t>
            </a:r>
            <a:br>
              <a:rPr lang="nl-BE" dirty="0"/>
            </a:br>
            <a:r>
              <a:rPr lang="nl-BE" dirty="0"/>
              <a:t>Introductie</a:t>
            </a:r>
            <a:endParaRPr lang="nl-BE" b="1" dirty="0">
              <a:latin typeface="Calibri" panose="020F0502020204030204" pitchFamily="34" charset="0"/>
            </a:endParaRP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2094956" y="2684718"/>
            <a:ext cx="4116073" cy="7442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BE" dirty="0">
                <a:latin typeface="Calibri" panose="020F0502020204030204" pitchFamily="34" charset="0"/>
              </a:rPr>
              <a:t>Nico Vanaken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BE" dirty="0"/>
              <a:t>Team Bio (OVAM)</a:t>
            </a:r>
            <a:endParaRPr lang="nl-B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48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bg2"/>
                </a:solidFill>
                <a:latin typeface="Flanders Art Sans Bold" panose="00000800000000000000" pitchFamily="50" charset="0"/>
              </a:rPr>
              <a:t>Grondstof vs. afvalstof - historiek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2281302" y="1394108"/>
            <a:ext cx="3959161" cy="4403189"/>
          </a:xfrm>
          <a:ln w="57150">
            <a:solidFill>
              <a:schemeClr val="accent2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nl-BE" sz="3400" dirty="0"/>
              <a:t>Pre </a:t>
            </a:r>
            <a:r>
              <a:rPr lang="nl-BE" sz="3400" dirty="0" err="1"/>
              <a:t>Vlarema</a:t>
            </a:r>
            <a:endParaRPr lang="nl-BE" sz="3400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Genormeerde toepassingen in </a:t>
            </a:r>
            <a:r>
              <a:rPr lang="nl-BE" dirty="0" err="1"/>
              <a:t>Vlarea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Geen formeel kader voor andere toepassingen</a:t>
            </a:r>
          </a:p>
          <a:p>
            <a:pPr marL="0" indent="0">
              <a:buNone/>
            </a:pPr>
            <a:r>
              <a:rPr lang="nl-BE" dirty="0"/>
              <a:t>Beoordelingen gebaseerd op jurisprudentie Europees hof van Justitie:</a:t>
            </a:r>
          </a:p>
          <a:p>
            <a:r>
              <a:rPr lang="nl-BE" b="0" dirty="0"/>
              <a:t>Arrest dd. 15.06.2000, ARCO Chemie Nederland, </a:t>
            </a:r>
            <a:r>
              <a:rPr lang="nl-BE" b="0" dirty="0" err="1"/>
              <a:t>zaaknrs</a:t>
            </a:r>
            <a:r>
              <a:rPr lang="nl-BE" b="0" dirty="0"/>
              <a:t>. C-418/97 en C-419/97</a:t>
            </a:r>
          </a:p>
          <a:p>
            <a:r>
              <a:rPr lang="nl-BE" b="0" dirty="0"/>
              <a:t>Arrest dd. 11.09.2003, </a:t>
            </a:r>
            <a:r>
              <a:rPr lang="nl-BE" b="0" dirty="0" err="1"/>
              <a:t>Polarit</a:t>
            </a:r>
            <a:r>
              <a:rPr lang="nl-BE" b="0" dirty="0"/>
              <a:t> </a:t>
            </a:r>
            <a:r>
              <a:rPr lang="nl-BE" b="0" dirty="0" err="1"/>
              <a:t>Chrome</a:t>
            </a:r>
            <a:r>
              <a:rPr lang="nl-BE" b="0" dirty="0"/>
              <a:t>, </a:t>
            </a:r>
            <a:r>
              <a:rPr lang="nl-BE" b="0" dirty="0" err="1"/>
              <a:t>zaaknr</a:t>
            </a:r>
            <a:r>
              <a:rPr lang="nl-BE" b="0" dirty="0"/>
              <a:t>. C 114/01</a:t>
            </a:r>
          </a:p>
          <a:p>
            <a:r>
              <a:rPr lang="nl-BE" b="0" dirty="0"/>
              <a:t>Arrest dd. 18.04.2002, </a:t>
            </a:r>
            <a:r>
              <a:rPr lang="nl-BE" b="0" dirty="0" err="1"/>
              <a:t>Palin</a:t>
            </a:r>
            <a:r>
              <a:rPr lang="nl-BE" b="0" dirty="0"/>
              <a:t> </a:t>
            </a:r>
            <a:r>
              <a:rPr lang="nl-BE" b="0" dirty="0" err="1"/>
              <a:t>Granit</a:t>
            </a:r>
            <a:r>
              <a:rPr lang="nl-BE" b="0" dirty="0"/>
              <a:t> </a:t>
            </a:r>
            <a:r>
              <a:rPr lang="nl-BE" b="0" dirty="0" err="1"/>
              <a:t>Oy</a:t>
            </a:r>
            <a:r>
              <a:rPr lang="nl-BE" b="0" dirty="0"/>
              <a:t>, </a:t>
            </a:r>
            <a:r>
              <a:rPr lang="nl-BE" b="0" dirty="0" err="1"/>
              <a:t>zaaknr</a:t>
            </a:r>
            <a:r>
              <a:rPr lang="nl-BE" b="0" dirty="0"/>
              <a:t>. C-9/00</a:t>
            </a:r>
          </a:p>
          <a:p>
            <a:r>
              <a:rPr lang="nl-BE" b="0" dirty="0"/>
              <a:t>Arrest dd. 15.01.2004, M.A. </a:t>
            </a:r>
            <a:r>
              <a:rPr lang="nl-BE" b="0" dirty="0" err="1"/>
              <a:t>Saetti</a:t>
            </a:r>
            <a:r>
              <a:rPr lang="nl-BE" b="0" dirty="0"/>
              <a:t>, </a:t>
            </a:r>
            <a:r>
              <a:rPr lang="nl-BE" b="0" dirty="0" err="1"/>
              <a:t>zaaknr</a:t>
            </a:r>
            <a:r>
              <a:rPr lang="nl-BE" b="0" dirty="0"/>
              <a:t>. C-235/02</a:t>
            </a:r>
            <a:endParaRPr lang="nl-BE" dirty="0"/>
          </a:p>
          <a:p>
            <a:endParaRPr lang="nl-BE" b="0" dirty="0"/>
          </a:p>
        </p:txBody>
      </p:sp>
      <p:sp>
        <p:nvSpPr>
          <p:cNvPr id="6" name="Tijdelijke aanduiding voor tekst 4"/>
          <p:cNvSpPr txBox="1">
            <a:spLocks/>
          </p:cNvSpPr>
          <p:nvPr/>
        </p:nvSpPr>
        <p:spPr>
          <a:xfrm>
            <a:off x="6531429" y="1394108"/>
            <a:ext cx="3849234" cy="4403189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0" rIns="0" bIns="0" rtlCol="0">
            <a:normAutofit/>
          </a:bodyPr>
          <a:lstStyle>
            <a:lvl1pPr marL="288000" indent="-288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90000"/>
              <a:buFont typeface="Webdings" panose="05030102010509060703" pitchFamily="18" charset="2"/>
              <a:buChar char=""/>
              <a:defRPr lang="nl-NL" sz="2200" b="1" kern="1200" spc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76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lang="nl-NL" sz="2200" kern="1200" spc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64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 lang="nl-NL" sz="2000" kern="1200" spc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52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 lang="en-US" sz="2000" kern="1200" spc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440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 lang="en-US" sz="2000" kern="1200" spc="0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prstClr val="black"/>
              </a:buClr>
              <a:buNone/>
            </a:pPr>
            <a:r>
              <a:rPr lang="nl-BE" sz="2600" dirty="0">
                <a:solidFill>
                  <a:prstClr val="black"/>
                </a:solidFill>
              </a:rPr>
              <a:t>Post </a:t>
            </a:r>
            <a:r>
              <a:rPr lang="nl-BE" sz="2600" dirty="0" err="1">
                <a:solidFill>
                  <a:prstClr val="black"/>
                </a:solidFill>
              </a:rPr>
              <a:t>Vlarema</a:t>
            </a:r>
            <a:endParaRPr lang="nl-BE" sz="2600" dirty="0">
              <a:solidFill>
                <a:prstClr val="black"/>
              </a:solidFill>
            </a:endParaRPr>
          </a:p>
          <a:p>
            <a:pPr marL="0" indent="0">
              <a:buClr>
                <a:prstClr val="black"/>
              </a:buClr>
              <a:buNone/>
            </a:pPr>
            <a:endParaRPr lang="nl-BE" dirty="0">
              <a:solidFill>
                <a:prstClr val="black"/>
              </a:solidFill>
            </a:endParaRPr>
          </a:p>
          <a:p>
            <a:pPr marL="0" indent="0">
              <a:buClr>
                <a:prstClr val="black"/>
              </a:buClr>
              <a:buNone/>
            </a:pPr>
            <a:r>
              <a:rPr lang="nl-BE" dirty="0">
                <a:solidFill>
                  <a:prstClr val="black"/>
                </a:solidFill>
              </a:rPr>
              <a:t> Genormeerde toepassingen  worden uitgebreid. </a:t>
            </a:r>
          </a:p>
          <a:p>
            <a:pPr marL="0" indent="0">
              <a:buClr>
                <a:prstClr val="black"/>
              </a:buClr>
              <a:buNone/>
            </a:pPr>
            <a:r>
              <a:rPr lang="nl-BE" dirty="0">
                <a:solidFill>
                  <a:prstClr val="black"/>
                </a:solidFill>
              </a:rPr>
              <a:t> Kaderrichtlijn afval 2008/98</a:t>
            </a:r>
          </a:p>
          <a:p>
            <a:pPr marL="0" indent="0">
              <a:buClr>
                <a:prstClr val="black"/>
              </a:buClr>
              <a:buNone/>
            </a:pPr>
            <a:r>
              <a:rPr lang="nl-BE" dirty="0">
                <a:solidFill>
                  <a:prstClr val="black"/>
                </a:solidFill>
              </a:rPr>
              <a:t> Implementatie door artikel 36</a:t>
            </a:r>
            <a:br>
              <a:rPr lang="nl-BE" dirty="0">
                <a:solidFill>
                  <a:prstClr val="black"/>
                </a:solidFill>
              </a:rPr>
            </a:br>
            <a:r>
              <a:rPr lang="nl-BE" dirty="0">
                <a:solidFill>
                  <a:prstClr val="black"/>
                </a:solidFill>
              </a:rPr>
              <a:t> en 37 </a:t>
            </a:r>
            <a:r>
              <a:rPr lang="nl-BE" dirty="0" err="1">
                <a:solidFill>
                  <a:prstClr val="black"/>
                </a:solidFill>
              </a:rPr>
              <a:t>Vlarema</a:t>
            </a:r>
            <a:endParaRPr lang="nl-BE" dirty="0">
              <a:solidFill>
                <a:prstClr val="black"/>
              </a:solidFill>
            </a:endParaRPr>
          </a:p>
          <a:p>
            <a:pPr>
              <a:buClr>
                <a:prstClr val="black"/>
              </a:buClr>
            </a:pPr>
            <a:endParaRPr lang="nl-BE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88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Wat is een grondstofverklaring?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2100262" y="2784919"/>
            <a:ext cx="8280400" cy="2489517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Doelstellingen van het Materialendecreet</a:t>
            </a:r>
          </a:p>
          <a:p>
            <a:pPr marL="0" indent="0">
              <a:buNone/>
            </a:pPr>
            <a:r>
              <a:rPr lang="nl-BE" i="1" dirty="0"/>
              <a:t>1° de </a:t>
            </a:r>
            <a:r>
              <a:rPr lang="nl-BE" i="1" u="sng" dirty="0"/>
              <a:t>gezondheid van de mens en het milieu gevrijwaard worden</a:t>
            </a:r>
            <a:r>
              <a:rPr lang="nl-BE" i="1" dirty="0"/>
              <a:t> tegen de schadelijke invloed van de productie en het beheer van afvalstoffen; </a:t>
            </a:r>
            <a:endParaRPr lang="nl-BE" dirty="0"/>
          </a:p>
          <a:p>
            <a:pPr marL="0" indent="0">
              <a:buNone/>
            </a:pPr>
            <a:r>
              <a:rPr lang="nl-BE" i="1" dirty="0"/>
              <a:t>2° de </a:t>
            </a:r>
            <a:r>
              <a:rPr lang="nl-BE" i="1" u="sng" dirty="0"/>
              <a:t>uitputting</a:t>
            </a:r>
            <a:r>
              <a:rPr lang="nl-BE" i="1" dirty="0"/>
              <a:t> van hernieuwbare en niet-hernieuwbare hulpbronnen, de </a:t>
            </a:r>
            <a:r>
              <a:rPr lang="nl-BE" i="1" u="sng" dirty="0"/>
              <a:t>verspilling</a:t>
            </a:r>
            <a:r>
              <a:rPr lang="nl-BE" i="1" dirty="0"/>
              <a:t> van materialen en energie in het algemeen en de </a:t>
            </a:r>
            <a:r>
              <a:rPr lang="nl-BE" i="1" u="sng" dirty="0"/>
              <a:t>schadelijke gevolgen voor mens en milieu</a:t>
            </a:r>
            <a:r>
              <a:rPr lang="nl-BE" i="1" dirty="0"/>
              <a:t>, </a:t>
            </a:r>
            <a:r>
              <a:rPr lang="nl-BE" i="1" u="sng" dirty="0"/>
              <a:t>verbonden aan materiaalgebruik en -verbruik</a:t>
            </a:r>
            <a:r>
              <a:rPr lang="nl-BE" i="1" dirty="0"/>
              <a:t>, </a:t>
            </a:r>
            <a:r>
              <a:rPr lang="nl-BE" i="1" u="sng" dirty="0"/>
              <a:t>worden tegengegaan</a:t>
            </a:r>
            <a:r>
              <a:rPr lang="nl-BE" i="1" dirty="0"/>
              <a:t>.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5" name="Tijdelijke aanduiding voor tekst 3"/>
          <p:cNvSpPr txBox="1">
            <a:spLocks/>
          </p:cNvSpPr>
          <p:nvPr/>
        </p:nvSpPr>
        <p:spPr>
          <a:xfrm>
            <a:off x="2100262" y="1540874"/>
            <a:ext cx="8280400" cy="85578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88000" indent="-288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90000"/>
              <a:buFont typeface="Webdings" panose="05030102010509060703" pitchFamily="18" charset="2"/>
              <a:buChar char=""/>
              <a:defRPr lang="nl-NL" sz="2200" b="1" kern="1200" spc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76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lang="nl-NL" sz="2200" kern="1200" spc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64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Courier New" panose="02070309020205020404" pitchFamily="49" charset="0"/>
              <a:buChar char="o"/>
              <a:defRPr lang="nl-NL" sz="2000" kern="1200" spc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52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75000"/>
              <a:buFont typeface="Arial" panose="020B0604020202020204" pitchFamily="34" charset="0"/>
              <a:buChar char="•"/>
              <a:defRPr lang="en-US" sz="2000" kern="1200" spc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440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90000"/>
              <a:buFont typeface="FlandersArtSans-Regular" panose="00000500000000000000" pitchFamily="50" charset="0"/>
              <a:buChar char="−"/>
              <a:defRPr lang="en-US" sz="2000" kern="1200" spc="0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prstClr val="black"/>
              </a:buClr>
              <a:buNone/>
            </a:pPr>
            <a:r>
              <a:rPr lang="nl-BE" sz="2800" dirty="0">
                <a:solidFill>
                  <a:srgbClr val="C00000"/>
                </a:solidFill>
              </a:rPr>
              <a:t>Instrument dat moet bijdragen aan de doelstellingen van het afval- en materialenbeleid.</a:t>
            </a:r>
          </a:p>
        </p:txBody>
      </p:sp>
    </p:spTree>
    <p:extLst>
      <p:ext uri="{BB962C8B-B14F-4D97-AF65-F5344CB8AC3E}">
        <p14:creationId xmlns:p14="http://schemas.microsoft.com/office/powerpoint/2010/main" val="372365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Artikel 36: van afval naar grondstof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2100262" y="1426464"/>
            <a:ext cx="8280400" cy="42611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BE" dirty="0"/>
              <a:t>Sommige </a:t>
            </a:r>
            <a:r>
              <a:rPr lang="nl-BE" dirty="0" err="1">
                <a:solidFill>
                  <a:srgbClr val="C00000"/>
                </a:solidFill>
              </a:rPr>
              <a:t>speciﬁeke</a:t>
            </a:r>
            <a:r>
              <a:rPr lang="nl-BE" dirty="0">
                <a:solidFill>
                  <a:srgbClr val="C00000"/>
                </a:solidFill>
              </a:rPr>
              <a:t> afvalstoffen </a:t>
            </a:r>
            <a:r>
              <a:rPr lang="nl-BE" dirty="0"/>
              <a:t>zijn niet langer afvalstoffen als ze een </a:t>
            </a:r>
            <a:r>
              <a:rPr lang="nl-BE" dirty="0">
                <a:solidFill>
                  <a:srgbClr val="C00000"/>
                </a:solidFill>
              </a:rPr>
              <a:t>behandeling voor nuttige toepassing, waaronder recyclage, hebben ondergaan</a:t>
            </a:r>
            <a:r>
              <a:rPr lang="nl-BE" dirty="0"/>
              <a:t>, en als ze voldoen aan </a:t>
            </a:r>
            <a:r>
              <a:rPr lang="nl-BE" dirty="0" err="1"/>
              <a:t>speciﬁeke</a:t>
            </a:r>
            <a:r>
              <a:rPr lang="nl-BE" dirty="0"/>
              <a:t> criteria die opgesteld moeten worden onder de volgende voorwaarden : </a:t>
            </a:r>
          </a:p>
          <a:p>
            <a:pPr marL="0" indent="0">
              <a:buNone/>
            </a:pPr>
            <a:r>
              <a:rPr lang="nl-BE" dirty="0"/>
              <a:t> </a:t>
            </a:r>
          </a:p>
          <a:p>
            <a:pPr marL="0" indent="0">
              <a:buNone/>
            </a:pPr>
            <a:r>
              <a:rPr lang="nl-BE" dirty="0"/>
              <a:t>1°  de stof of het voorwerp wordt gebruikelijk toegepast voor </a:t>
            </a:r>
            <a:r>
              <a:rPr lang="nl-BE" dirty="0" err="1">
                <a:solidFill>
                  <a:srgbClr val="C00000"/>
                </a:solidFill>
              </a:rPr>
              <a:t>speciﬁeke</a:t>
            </a:r>
            <a:r>
              <a:rPr lang="nl-BE" dirty="0">
                <a:solidFill>
                  <a:srgbClr val="C00000"/>
                </a:solidFill>
              </a:rPr>
              <a:t> doelen</a:t>
            </a:r>
            <a:r>
              <a:rPr lang="nl-BE" dirty="0"/>
              <a:t>; </a:t>
            </a:r>
          </a:p>
          <a:p>
            <a:pPr marL="0" indent="0">
              <a:buNone/>
            </a:pPr>
            <a:r>
              <a:rPr lang="nl-BE" dirty="0"/>
              <a:t>2° er is een </a:t>
            </a:r>
            <a:r>
              <a:rPr lang="nl-BE" dirty="0">
                <a:solidFill>
                  <a:srgbClr val="C00000"/>
                </a:solidFill>
              </a:rPr>
              <a:t>markt</a:t>
            </a:r>
            <a:r>
              <a:rPr lang="nl-BE" dirty="0"/>
              <a:t> voor of vraag naar de stof of het voorwerp; </a:t>
            </a:r>
          </a:p>
          <a:p>
            <a:pPr marL="0" indent="0">
              <a:buNone/>
            </a:pPr>
            <a:r>
              <a:rPr lang="nl-BE" dirty="0"/>
              <a:t>3° de stof of het voorwerp voldoet aan de </a:t>
            </a:r>
            <a:r>
              <a:rPr lang="nl-BE" dirty="0">
                <a:solidFill>
                  <a:srgbClr val="C00000"/>
                </a:solidFill>
              </a:rPr>
              <a:t>technische voorschriften </a:t>
            </a:r>
            <a:r>
              <a:rPr lang="nl-BE" dirty="0"/>
              <a:t>voor de </a:t>
            </a:r>
            <a:r>
              <a:rPr lang="nl-BE" dirty="0" err="1"/>
              <a:t>speciﬁeke</a:t>
            </a:r>
            <a:r>
              <a:rPr lang="nl-BE" dirty="0"/>
              <a:t> doelen en aan de </a:t>
            </a:r>
            <a:r>
              <a:rPr lang="nl-BE" dirty="0">
                <a:solidFill>
                  <a:srgbClr val="C00000"/>
                </a:solidFill>
              </a:rPr>
              <a:t>voor producten geldende wetgeving en normen</a:t>
            </a:r>
            <a:r>
              <a:rPr lang="nl-BE" dirty="0"/>
              <a:t>; </a:t>
            </a:r>
          </a:p>
          <a:p>
            <a:pPr marL="0" indent="0">
              <a:buNone/>
            </a:pPr>
            <a:r>
              <a:rPr lang="nl-BE" dirty="0"/>
              <a:t>4° het gebruik van de stof of het voorwerp heeft over het geheel genomen </a:t>
            </a:r>
            <a:r>
              <a:rPr lang="nl-BE" dirty="0">
                <a:solidFill>
                  <a:srgbClr val="C00000"/>
                </a:solidFill>
              </a:rPr>
              <a:t>geen ongunstige 	effecten op het milieu of de menselijke gezondheid</a:t>
            </a:r>
            <a:r>
              <a:rPr lang="nl-BE" dirty="0"/>
              <a:t>.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8476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Artikel 37: van afval naar grondstof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2100262" y="1426464"/>
            <a:ext cx="8280400" cy="4261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dirty="0"/>
              <a:t>Een stof die of een voorwerp dat het </a:t>
            </a:r>
            <a:r>
              <a:rPr lang="nl-BE" sz="1800" dirty="0">
                <a:solidFill>
                  <a:srgbClr val="C00000"/>
                </a:solidFill>
              </a:rPr>
              <a:t>resultaat is van een productieproces </a:t>
            </a:r>
            <a:r>
              <a:rPr lang="nl-BE" sz="1800" dirty="0"/>
              <a:t>dat niet in de eerste plaats bedoeld is voor de productie van die stof of dat voorwerp, kan alleen </a:t>
            </a:r>
            <a:r>
              <a:rPr lang="nl-BE" sz="1800" dirty="0">
                <a:solidFill>
                  <a:srgbClr val="C00000"/>
                </a:solidFill>
              </a:rPr>
              <a:t>als een bijproduct en niet als een afvalstof </a:t>
            </a:r>
            <a:r>
              <a:rPr lang="nl-BE" sz="1800" dirty="0"/>
              <a:t>worden aangemerkt, als wordt voldaan aan de volgende voorwaarden :</a:t>
            </a:r>
            <a:br>
              <a:rPr lang="nl-BE" sz="1800" dirty="0"/>
            </a:br>
            <a:endParaRPr lang="nl-BE" sz="1800" dirty="0"/>
          </a:p>
          <a:p>
            <a:pPr marL="0" indent="0">
              <a:buNone/>
            </a:pPr>
            <a:r>
              <a:rPr lang="nl-BE" sz="1800" dirty="0"/>
              <a:t>1° het is </a:t>
            </a:r>
            <a:r>
              <a:rPr lang="nl-BE" sz="1800" dirty="0">
                <a:solidFill>
                  <a:srgbClr val="C00000"/>
                </a:solidFill>
              </a:rPr>
              <a:t>zeker</a:t>
            </a:r>
            <a:r>
              <a:rPr lang="nl-BE" sz="1800" dirty="0"/>
              <a:t> dat de stof of het voorwerp zal worden gebruikt; </a:t>
            </a:r>
          </a:p>
          <a:p>
            <a:pPr marL="0" indent="0">
              <a:buNone/>
            </a:pPr>
            <a:r>
              <a:rPr lang="nl-BE" sz="1800" dirty="0"/>
              <a:t>2° de stof of het voorwerp kan </a:t>
            </a:r>
            <a:r>
              <a:rPr lang="nl-BE" sz="1800" dirty="0">
                <a:solidFill>
                  <a:srgbClr val="C00000"/>
                </a:solidFill>
              </a:rPr>
              <a:t>rechtstreeks worden gebruikt zonder verdere andere   </a:t>
            </a:r>
            <a:br>
              <a:rPr lang="nl-BE" sz="1800" dirty="0">
                <a:solidFill>
                  <a:srgbClr val="C00000"/>
                </a:solidFill>
              </a:rPr>
            </a:br>
            <a:r>
              <a:rPr lang="nl-BE" sz="1800" dirty="0">
                <a:solidFill>
                  <a:srgbClr val="C00000"/>
                </a:solidFill>
              </a:rPr>
              <a:t>    behandeling </a:t>
            </a:r>
            <a:r>
              <a:rPr lang="nl-BE" sz="1800" dirty="0"/>
              <a:t>dan die welke bij </a:t>
            </a:r>
            <a:r>
              <a:rPr lang="nl-BE" sz="1800" dirty="0">
                <a:solidFill>
                  <a:srgbClr val="C00000"/>
                </a:solidFill>
              </a:rPr>
              <a:t>de normale productie </a:t>
            </a:r>
            <a:r>
              <a:rPr lang="nl-BE" sz="1800" dirty="0"/>
              <a:t>gangbaar is; </a:t>
            </a:r>
          </a:p>
          <a:p>
            <a:pPr marL="0" indent="0">
              <a:buNone/>
            </a:pPr>
            <a:r>
              <a:rPr lang="nl-BE" sz="1800" dirty="0"/>
              <a:t>3° de stof of het voorwerp wordt geproduceerd als een </a:t>
            </a:r>
            <a:r>
              <a:rPr lang="nl-BE" sz="1800" dirty="0">
                <a:solidFill>
                  <a:srgbClr val="C00000"/>
                </a:solidFill>
              </a:rPr>
              <a:t>integraal onderdeel van een</a:t>
            </a:r>
            <a:br>
              <a:rPr lang="nl-BE" sz="1800" dirty="0">
                <a:solidFill>
                  <a:srgbClr val="C00000"/>
                </a:solidFill>
              </a:rPr>
            </a:br>
            <a:r>
              <a:rPr lang="nl-BE" sz="1800" dirty="0">
                <a:solidFill>
                  <a:srgbClr val="C00000"/>
                </a:solidFill>
              </a:rPr>
              <a:t>    productieproces</a:t>
            </a:r>
            <a:r>
              <a:rPr lang="nl-BE" sz="1800" dirty="0"/>
              <a:t>;  </a:t>
            </a:r>
          </a:p>
          <a:p>
            <a:pPr marL="0" indent="0">
              <a:buNone/>
            </a:pPr>
            <a:br>
              <a:rPr lang="nl-BE" sz="1800" dirty="0"/>
            </a:br>
            <a:r>
              <a:rPr lang="nl-BE" sz="1800" dirty="0"/>
              <a:t>4° verder gebruik is </a:t>
            </a:r>
            <a:r>
              <a:rPr lang="nl-BE" sz="1800" dirty="0">
                <a:solidFill>
                  <a:srgbClr val="C00000"/>
                </a:solidFill>
              </a:rPr>
              <a:t>rechtmatig</a:t>
            </a:r>
            <a:r>
              <a:rPr lang="nl-BE" sz="1800" dirty="0"/>
              <a:t>, met andere woorden de stof of het voorwerp </a:t>
            </a:r>
            <a:r>
              <a:rPr lang="nl-BE" sz="1800" dirty="0">
                <a:solidFill>
                  <a:srgbClr val="C00000"/>
                </a:solidFill>
              </a:rPr>
              <a:t>voldoet</a:t>
            </a:r>
            <a:br>
              <a:rPr lang="nl-BE" sz="1800" dirty="0">
                <a:solidFill>
                  <a:srgbClr val="C00000"/>
                </a:solidFill>
              </a:rPr>
            </a:br>
            <a:r>
              <a:rPr lang="nl-BE" sz="1800" dirty="0">
                <a:solidFill>
                  <a:srgbClr val="C00000"/>
                </a:solidFill>
              </a:rPr>
              <a:t>   aan alle  voorschriften voor producten, milieu en gezondheidsbescherming</a:t>
            </a:r>
            <a:r>
              <a:rPr lang="nl-BE" sz="1800" dirty="0"/>
              <a:t> voor het </a:t>
            </a:r>
            <a:br>
              <a:rPr lang="nl-BE" sz="1800" dirty="0"/>
            </a:br>
            <a:r>
              <a:rPr lang="nl-BE" sz="1800" dirty="0"/>
              <a:t>   </a:t>
            </a:r>
            <a:r>
              <a:rPr lang="nl-BE" sz="1800" dirty="0" err="1"/>
              <a:t>speciﬁeke</a:t>
            </a:r>
            <a:r>
              <a:rPr lang="nl-BE" sz="1800" dirty="0"/>
              <a:t> gebruik en zal niet leiden tot over het geheel genomen ongunstige effecten </a:t>
            </a:r>
            <a:br>
              <a:rPr lang="nl-BE" sz="1800" dirty="0"/>
            </a:br>
            <a:r>
              <a:rPr lang="nl-BE" sz="1800" dirty="0"/>
              <a:t>   op het milieu of de menselijke gezondheid.</a:t>
            </a:r>
          </a:p>
        </p:txBody>
      </p:sp>
    </p:spTree>
    <p:extLst>
      <p:ext uri="{BB962C8B-B14F-4D97-AF65-F5344CB8AC3E}">
        <p14:creationId xmlns:p14="http://schemas.microsoft.com/office/powerpoint/2010/main" val="25207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E8C6CE7D-4637-4140-A109-035F2110D3C1}"/>
              </a:ext>
            </a:extLst>
          </p:cNvPr>
          <p:cNvSpPr txBox="1"/>
          <p:nvPr/>
        </p:nvSpPr>
        <p:spPr>
          <a:xfrm>
            <a:off x="1899518" y="171610"/>
            <a:ext cx="8690107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2000" dirty="0">
                <a:solidFill>
                  <a:prstClr val="black"/>
                </a:solidFill>
                <a:latin typeface="Calibri"/>
              </a:rPr>
              <a:t>Biomassareststromen uit landschapsbeheer in Vlaanderen: afval of grondstof? </a:t>
            </a:r>
          </a:p>
          <a:p>
            <a:pPr algn="ctr"/>
            <a:r>
              <a:rPr lang="nl-BE" sz="2000" dirty="0">
                <a:solidFill>
                  <a:prstClr val="black"/>
                </a:solidFill>
                <a:latin typeface="Calibri"/>
              </a:rPr>
              <a:t>Enkele handvaten …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E94D97A-DD5E-4153-90F1-72705067A936}"/>
              </a:ext>
            </a:extLst>
          </p:cNvPr>
          <p:cNvSpPr txBox="1"/>
          <p:nvPr/>
        </p:nvSpPr>
        <p:spPr>
          <a:xfrm>
            <a:off x="4549461" y="3545333"/>
            <a:ext cx="3220824" cy="32124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BE" sz="1350" b="1" dirty="0">
                <a:solidFill>
                  <a:prstClr val="black"/>
                </a:solidFill>
                <a:latin typeface="Calibri"/>
              </a:rPr>
              <a:t>2) NIET GENORMEERDE TOEPASSINGEN</a:t>
            </a:r>
          </a:p>
          <a:p>
            <a:r>
              <a:rPr lang="nl-BE" sz="1350" dirty="0">
                <a:solidFill>
                  <a:prstClr val="black"/>
                </a:solidFill>
                <a:latin typeface="Calibri"/>
              </a:rPr>
              <a:t>-&gt; GV niet verplicht, wel rechtszekerheid</a:t>
            </a:r>
          </a:p>
          <a:p>
            <a:endParaRPr lang="nl-BE" sz="1000" dirty="0">
              <a:solidFill>
                <a:prstClr val="black"/>
              </a:solidFill>
              <a:latin typeface="Calibri"/>
            </a:endParaRPr>
          </a:p>
          <a:p>
            <a:r>
              <a:rPr lang="nl-BE" sz="975" dirty="0">
                <a:solidFill>
                  <a:prstClr val="black"/>
                </a:solidFill>
                <a:latin typeface="Calibri"/>
              </a:rPr>
              <a:t>“</a:t>
            </a:r>
            <a:r>
              <a:rPr lang="nl-BE" sz="975" i="1" dirty="0">
                <a:solidFill>
                  <a:prstClr val="black"/>
                </a:solidFill>
                <a:latin typeface="Calibri"/>
              </a:rPr>
              <a:t>grondstoffen</a:t>
            </a:r>
            <a:r>
              <a:rPr lang="nl-BE" sz="975" dirty="0">
                <a:solidFill>
                  <a:prstClr val="black"/>
                </a:solidFill>
                <a:latin typeface="Calibri"/>
              </a:rPr>
              <a:t>” = materialen die voldoen aan de bepalingen voor het einde van de afvalfase (art. 36) of bijproducten (art. 37)</a:t>
            </a:r>
          </a:p>
          <a:p>
            <a:endParaRPr lang="nl-BE" sz="975" dirty="0">
              <a:solidFill>
                <a:prstClr val="black"/>
              </a:solidFill>
              <a:latin typeface="Calibri"/>
            </a:endParaRPr>
          </a:p>
          <a:p>
            <a:r>
              <a:rPr lang="nl-BE" sz="975" dirty="0">
                <a:solidFill>
                  <a:prstClr val="black"/>
                </a:solidFill>
                <a:latin typeface="Calibri"/>
              </a:rPr>
              <a:t>Afweging, geval per geval, a.d.h.v. criteria :</a:t>
            </a:r>
          </a:p>
          <a:p>
            <a:pPr marL="257175" indent="-257175">
              <a:buFont typeface="+mj-lt"/>
              <a:buAutoNum type="arabicPeriod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Beoogde gebruik</a:t>
            </a:r>
          </a:p>
          <a:p>
            <a:pPr marL="257175" indent="-257175">
              <a:buFont typeface="+mj-lt"/>
              <a:buAutoNum type="arabicPeriod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Markt voor of vraag naar stof</a:t>
            </a:r>
          </a:p>
          <a:p>
            <a:pPr marL="257175" indent="-257175">
              <a:buFont typeface="+mj-lt"/>
              <a:buAutoNum type="arabicPeriod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Voldoen aan technische voorschriften</a:t>
            </a:r>
          </a:p>
          <a:p>
            <a:pPr marL="257175" indent="-257175">
              <a:buFont typeface="+mj-lt"/>
              <a:buAutoNum type="arabicPeriod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Geen ongunstige effecten op milieu/menselijke gezondheid</a:t>
            </a:r>
          </a:p>
          <a:p>
            <a:pPr marL="257175" indent="-257175">
              <a:buFont typeface="+mj-lt"/>
              <a:buAutoNum type="arabicPeriod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Gebruik zonder verdere andere behandeling</a:t>
            </a:r>
          </a:p>
          <a:p>
            <a:pPr marL="257175" indent="-257175">
              <a:buFont typeface="+mj-lt"/>
              <a:buAutoNum type="arabicPeriod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Integraal onderdeel productieproces</a:t>
            </a:r>
          </a:p>
          <a:p>
            <a:endParaRPr lang="nl-BE" sz="975" dirty="0">
              <a:solidFill>
                <a:prstClr val="black"/>
              </a:solidFill>
              <a:latin typeface="Calibri"/>
            </a:endParaRPr>
          </a:p>
          <a:p>
            <a:r>
              <a:rPr lang="nl-BE" sz="975" dirty="0">
                <a:solidFill>
                  <a:prstClr val="black"/>
                </a:solidFill>
                <a:latin typeface="Calibri"/>
              </a:rPr>
              <a:t>Gevolgen: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Grondstoffenregister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Productwetgeving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Vergunningen voor niet-afvalactiviteiten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B81D7D1-A247-4D3C-83AA-2CA2921A5BCD}"/>
              </a:ext>
            </a:extLst>
          </p:cNvPr>
          <p:cNvSpPr txBox="1"/>
          <p:nvPr/>
        </p:nvSpPr>
        <p:spPr>
          <a:xfrm>
            <a:off x="1919523" y="907965"/>
            <a:ext cx="5843017" cy="1981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BE" sz="2000" b="1" dirty="0">
                <a:solidFill>
                  <a:prstClr val="black"/>
                </a:solidFill>
                <a:latin typeface="Calibri"/>
              </a:rPr>
              <a:t>AFVAL</a:t>
            </a:r>
          </a:p>
          <a:p>
            <a:r>
              <a:rPr lang="nl-BE" sz="1350" dirty="0">
                <a:solidFill>
                  <a:prstClr val="black"/>
                </a:solidFill>
                <a:latin typeface="Calibri"/>
              </a:rPr>
              <a:t>-&gt; algemene afvaldefinitie &amp; Materialendecreet</a:t>
            </a:r>
          </a:p>
          <a:p>
            <a:endParaRPr lang="nl-BE" sz="750" dirty="0">
              <a:solidFill>
                <a:prstClr val="black"/>
              </a:solidFill>
              <a:latin typeface="Calibri"/>
            </a:endParaRPr>
          </a:p>
          <a:p>
            <a:r>
              <a:rPr lang="nl-BE" sz="975" dirty="0">
                <a:solidFill>
                  <a:prstClr val="black"/>
                </a:solidFill>
                <a:latin typeface="Calibri"/>
              </a:rPr>
              <a:t>“</a:t>
            </a:r>
            <a:r>
              <a:rPr lang="nl-BE" sz="975" i="1" dirty="0">
                <a:solidFill>
                  <a:prstClr val="black"/>
                </a:solidFill>
                <a:latin typeface="Calibri"/>
              </a:rPr>
              <a:t>afvalstof</a:t>
            </a:r>
            <a:r>
              <a:rPr lang="nl-BE" sz="975" dirty="0">
                <a:solidFill>
                  <a:prstClr val="black"/>
                </a:solidFill>
                <a:latin typeface="Calibri"/>
              </a:rPr>
              <a:t>” =  elke stof of elk voorwerp waarvan de houder zich ontdoet, voornemens is zich te ontdoen of zich moet ontdoen</a:t>
            </a:r>
          </a:p>
          <a:p>
            <a:endParaRPr lang="nl-BE" sz="975" dirty="0">
              <a:solidFill>
                <a:prstClr val="black"/>
              </a:solidFill>
              <a:latin typeface="Calibri"/>
            </a:endParaRPr>
          </a:p>
          <a:p>
            <a:r>
              <a:rPr lang="nl-BE" sz="975" dirty="0">
                <a:solidFill>
                  <a:prstClr val="black"/>
                </a:solidFill>
                <a:latin typeface="Calibri"/>
              </a:rPr>
              <a:t>Gevolgen: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Geregistreerde inzamelaar en vervoerder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Vergunde afvalverwerker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Grensoverschrijdend transport: groene lijst (Bijlage VII document)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BE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016507D-F76C-4B9F-8F9F-54E2B76E32E8}"/>
              </a:ext>
            </a:extLst>
          </p:cNvPr>
          <p:cNvSpPr txBox="1"/>
          <p:nvPr/>
        </p:nvSpPr>
        <p:spPr>
          <a:xfrm>
            <a:off x="7792826" y="907965"/>
            <a:ext cx="2796798" cy="18928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BE" b="1" dirty="0">
                <a:solidFill>
                  <a:prstClr val="black"/>
                </a:solidFill>
                <a:latin typeface="Calibri"/>
              </a:rPr>
              <a:t>NOOIT AFVAL</a:t>
            </a:r>
          </a:p>
          <a:p>
            <a:r>
              <a:rPr lang="nl-BE" sz="1350" dirty="0">
                <a:solidFill>
                  <a:prstClr val="black"/>
                </a:solidFill>
                <a:latin typeface="Calibri"/>
              </a:rPr>
              <a:t>-&gt; algemene standpunten OVAM</a:t>
            </a:r>
          </a:p>
          <a:p>
            <a:endParaRPr lang="nl-BE" sz="750" dirty="0">
              <a:solidFill>
                <a:prstClr val="black"/>
              </a:solidFill>
              <a:latin typeface="Calibr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Maaisel geproduceerd en gebruikt als veevoeder cf. EU feed catalogus.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Hout uit duurzaam beheerde bossen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Hout van duurzaam beheerde houtkanten/kleine landschapselementen/laanbomen </a:t>
            </a:r>
          </a:p>
          <a:p>
            <a:endParaRPr lang="nl-BE" sz="975" dirty="0">
              <a:solidFill>
                <a:prstClr val="black"/>
              </a:solidFill>
              <a:latin typeface="Calibri"/>
            </a:endParaRPr>
          </a:p>
          <a:p>
            <a:r>
              <a:rPr lang="nl-BE" sz="975" dirty="0">
                <a:solidFill>
                  <a:prstClr val="black"/>
                </a:solidFill>
                <a:latin typeface="Calibri"/>
              </a:rPr>
              <a:t>Overzicht: Zie Actieplan Biomassa (p. 25)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E94D97A-DD5E-4153-90F1-72705067A936}"/>
              </a:ext>
            </a:extLst>
          </p:cNvPr>
          <p:cNvSpPr txBox="1"/>
          <p:nvPr/>
        </p:nvSpPr>
        <p:spPr>
          <a:xfrm>
            <a:off x="1911777" y="3549181"/>
            <a:ext cx="2629939" cy="32085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BE" sz="1350" b="1" dirty="0">
                <a:solidFill>
                  <a:prstClr val="black"/>
                </a:solidFill>
                <a:latin typeface="Calibri"/>
              </a:rPr>
              <a:t>1) GENORMEERDE TOEPASSINGEN</a:t>
            </a:r>
          </a:p>
          <a:p>
            <a:r>
              <a:rPr lang="nl-BE" sz="1350" dirty="0">
                <a:solidFill>
                  <a:prstClr val="black"/>
                </a:solidFill>
                <a:latin typeface="Calibri"/>
              </a:rPr>
              <a:t>-&gt; GV al dan niet verplicht</a:t>
            </a:r>
          </a:p>
          <a:p>
            <a:endParaRPr lang="nl-BE" sz="975" dirty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Tx/>
              <a:buChar char="-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Bouwstof</a:t>
            </a:r>
          </a:p>
          <a:p>
            <a:pPr marL="171450" indent="-171450">
              <a:buFontTx/>
              <a:buChar char="-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Meststof of bodemverbeteraar</a:t>
            </a:r>
          </a:p>
          <a:p>
            <a:pPr marL="171450" indent="-171450">
              <a:buFontTx/>
              <a:buChar char="-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Bodem</a:t>
            </a:r>
          </a:p>
          <a:p>
            <a:pPr marL="171450" indent="-171450">
              <a:buFontTx/>
              <a:buChar char="-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Afdichtingslaag stortplaatsen</a:t>
            </a:r>
          </a:p>
          <a:p>
            <a:pPr marL="171450" indent="-171450">
              <a:buFontTx/>
              <a:buChar char="-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Grondstof (no)</a:t>
            </a:r>
            <a:r>
              <a:rPr lang="nl-BE" sz="975" dirty="0" err="1">
                <a:solidFill>
                  <a:prstClr val="black"/>
                </a:solidFill>
                <a:latin typeface="Calibri"/>
              </a:rPr>
              <a:t>ferro</a:t>
            </a:r>
            <a:r>
              <a:rPr lang="nl-BE" sz="975" dirty="0">
                <a:solidFill>
                  <a:prstClr val="black"/>
                </a:solidFill>
                <a:latin typeface="Calibri"/>
              </a:rPr>
              <a:t> industrie</a:t>
            </a:r>
          </a:p>
          <a:p>
            <a:pPr marL="171450" indent="-171450">
              <a:buFontTx/>
              <a:buChar char="-"/>
            </a:pPr>
            <a:endParaRPr lang="nl-BE" sz="975" dirty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Tx/>
              <a:buChar char="-"/>
            </a:pPr>
            <a:endParaRPr lang="nl-BE" sz="975" dirty="0">
              <a:solidFill>
                <a:prstClr val="black"/>
              </a:solidFill>
              <a:latin typeface="Calibri"/>
            </a:endParaRPr>
          </a:p>
          <a:p>
            <a:r>
              <a:rPr lang="nl-BE" sz="975" dirty="0">
                <a:solidFill>
                  <a:prstClr val="black"/>
                </a:solidFill>
                <a:latin typeface="Calibri"/>
              </a:rPr>
              <a:t>Gevolgen: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Grondstoffenregister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Productwetgeving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975" dirty="0">
                <a:solidFill>
                  <a:prstClr val="black"/>
                </a:solidFill>
                <a:latin typeface="Calibri"/>
              </a:rPr>
              <a:t>Vergunningen voor niet-afvalactiviteiten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BE" sz="975" dirty="0">
              <a:solidFill>
                <a:prstClr val="black"/>
              </a:solidFill>
              <a:latin typeface="Calibr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BE" sz="975" dirty="0">
              <a:solidFill>
                <a:prstClr val="black"/>
              </a:solidFill>
              <a:latin typeface="Calibr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BE" sz="975" dirty="0">
              <a:solidFill>
                <a:prstClr val="black"/>
              </a:solidFill>
              <a:latin typeface="Calibr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BE" sz="975" dirty="0">
              <a:solidFill>
                <a:prstClr val="black"/>
              </a:solidFill>
              <a:latin typeface="Calibr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BE" sz="975" dirty="0">
              <a:solidFill>
                <a:prstClr val="black"/>
              </a:solidFill>
              <a:latin typeface="Calibr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BE" sz="975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E94D97A-DD5E-4153-90F1-72705067A936}"/>
              </a:ext>
            </a:extLst>
          </p:cNvPr>
          <p:cNvSpPr txBox="1"/>
          <p:nvPr/>
        </p:nvSpPr>
        <p:spPr>
          <a:xfrm>
            <a:off x="1919523" y="2800792"/>
            <a:ext cx="5843017" cy="8248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BE" sz="2000" b="1" dirty="0">
                <a:solidFill>
                  <a:prstClr val="black"/>
                </a:solidFill>
                <a:latin typeface="Calibri"/>
              </a:rPr>
              <a:t>VAN AFVAL TOT GRONDSTOF?</a:t>
            </a:r>
          </a:p>
          <a:p>
            <a:r>
              <a:rPr lang="nl-BE" sz="980" dirty="0">
                <a:solidFill>
                  <a:prstClr val="black"/>
                </a:solidFill>
                <a:latin typeface="Calibri"/>
              </a:rPr>
              <a:t>“Grondstofverklaring” (GV) = verklaring door OVAM dat specifiek materiaal, geproduceerd door specifieke producent voor specifieke toepassing grondstof wordt</a:t>
            </a:r>
          </a:p>
          <a:p>
            <a:endParaRPr lang="nl-BE" sz="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2448268"/>
      </p:ext>
    </p:extLst>
  </p:cSld>
  <p:clrMapOvr>
    <a:masterClrMapping/>
  </p:clrMapOvr>
</p:sld>
</file>

<file path=ppt/theme/theme1.xml><?xml version="1.0" encoding="utf-8"?>
<a:theme xmlns:a="http://schemas.openxmlformats.org/drawingml/2006/main" name="1_OVAM-Afval">
  <a:themeElements>
    <a:clrScheme name="OVAM-Circulair">
      <a:dk1>
        <a:sysClr val="windowText" lastClr="000000"/>
      </a:dk1>
      <a:lt1>
        <a:sysClr val="window" lastClr="FFFFFF"/>
      </a:lt1>
      <a:dk2>
        <a:srgbClr val="1C7074"/>
      </a:dk2>
      <a:lt2>
        <a:srgbClr val="2B979D"/>
      </a:lt2>
      <a:accent1>
        <a:srgbClr val="39B9BE"/>
      </a:accent1>
      <a:accent2>
        <a:srgbClr val="D53E5E"/>
      </a:accent2>
      <a:accent3>
        <a:srgbClr val="FAC20E"/>
      </a:accent3>
      <a:accent4>
        <a:srgbClr val="795032"/>
      </a:accent4>
      <a:accent5>
        <a:srgbClr val="C68031"/>
      </a:accent5>
      <a:accent6>
        <a:srgbClr val="A3CC00"/>
      </a:accent6>
      <a:hlink>
        <a:srgbClr val="2B979D"/>
      </a:hlink>
      <a:folHlink>
        <a:srgbClr val="D53E5E"/>
      </a:folHlink>
    </a:clrScheme>
    <a:fontScheme name="Aangepast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71A77050-7B05-49C7-B3C4-CB7CAD064BD4}" vid="{EC016AC6-07BE-4D60-83E6-9D959FFD5BB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8C3EA06960646931FECBF22C421CF" ma:contentTypeVersion="12" ma:contentTypeDescription="Een nieuw document maken." ma:contentTypeScope="" ma:versionID="28bb41662430d22e1194e6a540ac2eb5">
  <xsd:schema xmlns:xsd="http://www.w3.org/2001/XMLSchema" xmlns:xs="http://www.w3.org/2001/XMLSchema" xmlns:p="http://schemas.microsoft.com/office/2006/metadata/properties" xmlns:ns1="http://schemas.microsoft.com/sharepoint/v3" xmlns:ns2="8352b163-ef7a-4c75-991d-0dfe92b21fb1" targetNamespace="http://schemas.microsoft.com/office/2006/metadata/properties" ma:root="true" ma:fieldsID="79840714027a591d18954fbe63868ae6" ns1:_="" ns2:_="">
    <xsd:import namespace="http://schemas.microsoft.com/sharepoint/v3"/>
    <xsd:import namespace="8352b163-ef7a-4c75-991d-0dfe92b21fb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Begindatum van de planning" ma:description="" ma:internalName="PublishingStartDate">
      <xsd:simpleType>
        <xsd:restriction base="dms:Unknown"/>
      </xsd:simpleType>
    </xsd:element>
    <xsd:element name="PublishingExpirationDate" ma:index="5" nillable="true" ma:displayName="Einddatum van de planning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2b163-ef7a-4c75-991d-0dfe92b21f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houdstype"/>
        <xsd:element ref="dc:title" minOccurs="0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A4A038-D957-46A0-8653-AF3518A8986D}"/>
</file>

<file path=customXml/itemProps2.xml><?xml version="1.0" encoding="utf-8"?>
<ds:datastoreItem xmlns:ds="http://schemas.openxmlformats.org/officeDocument/2006/customXml" ds:itemID="{1246F92E-943E-4F9F-BB73-EECF4EA7B5B3}"/>
</file>

<file path=customXml/itemProps3.xml><?xml version="1.0" encoding="utf-8"?>
<ds:datastoreItem xmlns:ds="http://schemas.openxmlformats.org/officeDocument/2006/customXml" ds:itemID="{089550B2-DA35-4BF1-8DFA-C16666CDD79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528</Words>
  <Application>Microsoft Office PowerPoint</Application>
  <PresentationFormat>Breedbeeld</PresentationFormat>
  <Paragraphs>92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Flanders Art Sans Bold</vt:lpstr>
      <vt:lpstr>FlandersArtSans-Regular</vt:lpstr>
      <vt:lpstr>Webdings</vt:lpstr>
      <vt:lpstr>Wingdings</vt:lpstr>
      <vt:lpstr>1_OVAM-Afval</vt:lpstr>
      <vt:lpstr>Afvalstof of grondstof? Introductie</vt:lpstr>
      <vt:lpstr>Grondstof vs. afvalstof - historiek</vt:lpstr>
      <vt:lpstr>Wat is een grondstofverklaring?</vt:lpstr>
      <vt:lpstr>Artikel 36: van afval naar grondstof</vt:lpstr>
      <vt:lpstr>Artikel 37: van afval naar grondstof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Afvalstof of grondstof? Introductie</dc:title>
  <dc:creator>Ann-Sophie Debergh</dc:creator>
  <cp:lastModifiedBy>Ann-Sophie Debergh</cp:lastModifiedBy>
  <cp:revision>1</cp:revision>
  <dcterms:created xsi:type="dcterms:W3CDTF">2019-01-30T16:56:29Z</dcterms:created>
  <dcterms:modified xsi:type="dcterms:W3CDTF">2019-01-30T16:57:29Z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0x0101006698C3EA06960646931FECBF22C421CF</vt:lpwstr>
  </property>
</Properties>
</file>