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89" r:id="rId5"/>
  </p:sldMasterIdLst>
  <p:notesMasterIdLst>
    <p:notesMasterId r:id="rId56"/>
  </p:notesMasterIdLst>
  <p:handoutMasterIdLst>
    <p:handoutMasterId r:id="rId57"/>
  </p:handoutMasterIdLst>
  <p:sldIdLst>
    <p:sldId id="282" r:id="rId6"/>
    <p:sldId id="410" r:id="rId7"/>
    <p:sldId id="417" r:id="rId8"/>
    <p:sldId id="411" r:id="rId9"/>
    <p:sldId id="412" r:id="rId10"/>
    <p:sldId id="427" r:id="rId11"/>
    <p:sldId id="413" r:id="rId12"/>
    <p:sldId id="424" r:id="rId13"/>
    <p:sldId id="425" r:id="rId14"/>
    <p:sldId id="426" r:id="rId15"/>
    <p:sldId id="428" r:id="rId16"/>
    <p:sldId id="414" r:id="rId17"/>
    <p:sldId id="415" r:id="rId18"/>
    <p:sldId id="416" r:id="rId19"/>
    <p:sldId id="429" r:id="rId20"/>
    <p:sldId id="400" r:id="rId21"/>
    <p:sldId id="391" r:id="rId22"/>
    <p:sldId id="475" r:id="rId23"/>
    <p:sldId id="481" r:id="rId24"/>
    <p:sldId id="359" r:id="rId25"/>
    <p:sldId id="360" r:id="rId26"/>
    <p:sldId id="396" r:id="rId27"/>
    <p:sldId id="392" r:id="rId28"/>
    <p:sldId id="482" r:id="rId29"/>
    <p:sldId id="406" r:id="rId30"/>
    <p:sldId id="370" r:id="rId31"/>
    <p:sldId id="371" r:id="rId32"/>
    <p:sldId id="394" r:id="rId33"/>
    <p:sldId id="395" r:id="rId34"/>
    <p:sldId id="478" r:id="rId35"/>
    <p:sldId id="479" r:id="rId36"/>
    <p:sldId id="480" r:id="rId37"/>
    <p:sldId id="378" r:id="rId38"/>
    <p:sldId id="437" r:id="rId39"/>
    <p:sldId id="438" r:id="rId40"/>
    <p:sldId id="432" r:id="rId41"/>
    <p:sldId id="433" r:id="rId42"/>
    <p:sldId id="372" r:id="rId43"/>
    <p:sldId id="454" r:id="rId44"/>
    <p:sldId id="365" r:id="rId45"/>
    <p:sldId id="477" r:id="rId46"/>
    <p:sldId id="431" r:id="rId47"/>
    <p:sldId id="472" r:id="rId48"/>
    <p:sldId id="440" r:id="rId49"/>
    <p:sldId id="455" r:id="rId50"/>
    <p:sldId id="462" r:id="rId51"/>
    <p:sldId id="463" r:id="rId52"/>
    <p:sldId id="456" r:id="rId53"/>
    <p:sldId id="457" r:id="rId54"/>
    <p:sldId id="476" r:id="rId55"/>
  </p:sldIdLst>
  <p:sldSz cx="9144000" cy="6858000" type="screen4x3"/>
  <p:notesSz cx="6811963" cy="9942513"/>
  <p:custDataLst>
    <p:tags r:id="rId58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5FE4E0B-4103-41C5-A7FC-19B07FEE0781}">
          <p14:sldIdLst>
            <p14:sldId id="282"/>
            <p14:sldId id="410"/>
            <p14:sldId id="417"/>
            <p14:sldId id="411"/>
            <p14:sldId id="412"/>
            <p14:sldId id="427"/>
            <p14:sldId id="413"/>
            <p14:sldId id="424"/>
            <p14:sldId id="425"/>
            <p14:sldId id="426"/>
            <p14:sldId id="428"/>
            <p14:sldId id="414"/>
            <p14:sldId id="415"/>
            <p14:sldId id="416"/>
            <p14:sldId id="429"/>
            <p14:sldId id="400"/>
            <p14:sldId id="391"/>
            <p14:sldId id="475"/>
            <p14:sldId id="481"/>
            <p14:sldId id="359"/>
            <p14:sldId id="360"/>
            <p14:sldId id="396"/>
            <p14:sldId id="392"/>
            <p14:sldId id="482"/>
            <p14:sldId id="406"/>
            <p14:sldId id="370"/>
            <p14:sldId id="371"/>
            <p14:sldId id="394"/>
            <p14:sldId id="395"/>
            <p14:sldId id="478"/>
            <p14:sldId id="479"/>
            <p14:sldId id="480"/>
            <p14:sldId id="378"/>
            <p14:sldId id="437"/>
            <p14:sldId id="438"/>
            <p14:sldId id="432"/>
            <p14:sldId id="433"/>
            <p14:sldId id="372"/>
            <p14:sldId id="454"/>
            <p14:sldId id="365"/>
            <p14:sldId id="477"/>
            <p14:sldId id="431"/>
            <p14:sldId id="472"/>
            <p14:sldId id="440"/>
            <p14:sldId id="455"/>
            <p14:sldId id="462"/>
            <p14:sldId id="463"/>
            <p14:sldId id="456"/>
            <p14:sldId id="457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1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Van Thienen" initials="TVT" lastIdx="1" clrIdx="0">
    <p:extLst>
      <p:ext uri="{19B8F6BF-5375-455C-9EA6-DF929625EA0E}">
        <p15:presenceInfo xmlns:p15="http://schemas.microsoft.com/office/powerpoint/2012/main" userId="S-1-5-21-1645522239-329068152-682003330-5230" providerId="AD"/>
      </p:ext>
    </p:extLst>
  </p:cmAuthor>
  <p:cmAuthor id="2" name="Henk Desomer" initials="HD" lastIdx="5" clrIdx="1">
    <p:extLst>
      <p:ext uri="{19B8F6BF-5375-455C-9EA6-DF929625EA0E}">
        <p15:presenceInfo xmlns:p15="http://schemas.microsoft.com/office/powerpoint/2012/main" userId="S-1-5-21-1645522239-329068152-682003330-1775" providerId="AD"/>
      </p:ext>
    </p:extLst>
  </p:cmAuthor>
  <p:cmAuthor id="3" name="SDS2" initials="SOF" lastIdx="7" clrIdx="2">
    <p:extLst>
      <p:ext uri="{19B8F6BF-5375-455C-9EA6-DF929625EA0E}">
        <p15:presenceInfo xmlns:p15="http://schemas.microsoft.com/office/powerpoint/2012/main" userId="SDS2" providerId="None"/>
      </p:ext>
    </p:extLst>
  </p:cmAuthor>
  <p:cmAuthor id="4" name="Kevin Grauwels" initials="KG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FFFF00"/>
    <a:srgbClr val="717171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4" autoAdjust="0"/>
    <p:restoredTop sz="86255" autoAdjust="0"/>
  </p:normalViewPr>
  <p:slideViewPr>
    <p:cSldViewPr snapToGrid="0" showGuides="1">
      <p:cViewPr varScale="1">
        <p:scale>
          <a:sx n="75" d="100"/>
          <a:sy n="75" d="100"/>
        </p:scale>
        <p:origin x="1421" y="43"/>
      </p:cViewPr>
      <p:guideLst>
        <p:guide orient="horz" pos="2160"/>
        <p:guide pos="2880"/>
        <p:guide pos="1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274" y="67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gs" Target="tags/tag1.xml"/><Relationship Id="rId5" Type="http://schemas.openxmlformats.org/officeDocument/2006/relationships/slideMaster" Target="slideMasters/slideMaster1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64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9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14-12-2017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14/12/2017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0672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6021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787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330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1138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988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5907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3313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8021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6478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08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5061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2867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9472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6518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9106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8475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674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6192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8462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2471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783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2495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443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1888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3986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3094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1604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9812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44518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9726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69567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531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07621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28595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5664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26043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83371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6434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50700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4686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63853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30003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708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84485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550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3963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2839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8504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693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168554" y="584200"/>
            <a:ext cx="6830227" cy="2844800"/>
          </a:xfrm>
        </p:spPr>
        <p:txBody>
          <a:bodyPr anchor="ctr">
            <a:noAutofit/>
          </a:bodyPr>
          <a:lstStyle>
            <a:lvl1pPr indent="0" algn="l">
              <a:lnSpc>
                <a:spcPts val="3800"/>
              </a:lnSpc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910" y="296863"/>
            <a:ext cx="1848753" cy="7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5841138"/>
            <a:ext cx="1865453" cy="7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910" y="296863"/>
            <a:ext cx="1848753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5841138"/>
            <a:ext cx="1865453" cy="7200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4583667" y="4140000"/>
            <a:ext cx="4284663" cy="188428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724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 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0937" y="2016000"/>
            <a:ext cx="7710385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0938" y="4140000"/>
            <a:ext cx="7710384" cy="1557538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2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910" y="296863"/>
            <a:ext cx="1848753" cy="72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5841138"/>
            <a:ext cx="1865453" cy="7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910" y="296863"/>
            <a:ext cx="1848753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5841138"/>
            <a:ext cx="186545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9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Titel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50938" y="605005"/>
            <a:ext cx="7708899" cy="1116000"/>
          </a:xfrm>
        </p:spPr>
        <p:txBody>
          <a:bodyPr anchor="t" anchorCtr="0"/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50937" y="1736725"/>
            <a:ext cx="7708899" cy="3960813"/>
          </a:xfrm>
        </p:spPr>
        <p:txBody>
          <a:bodyPr bIns="0"/>
          <a:lstStyle>
            <a:lvl1pPr marL="266700" indent="-266700">
              <a:lnSpc>
                <a:spcPct val="90000"/>
              </a:lnSpc>
              <a:buFontTx/>
              <a:buBlip>
                <a:blip r:embed="rId2"/>
              </a:buBlip>
              <a:defRPr sz="22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67875" y="6561678"/>
            <a:ext cx="4730906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998781" y="6561138"/>
            <a:ext cx="1145219" cy="29686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6021138"/>
            <a:ext cx="1386565" cy="54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6021138"/>
            <a:ext cx="138656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2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Titel + objec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50938" y="605005"/>
            <a:ext cx="7708899" cy="1116000"/>
          </a:xfrm>
        </p:spPr>
        <p:txBody>
          <a:bodyPr anchor="t" anchorCtr="0"/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50938" y="1736725"/>
            <a:ext cx="3696270" cy="3960813"/>
          </a:xfrm>
        </p:spPr>
        <p:txBody>
          <a:bodyPr bIns="0"/>
          <a:lstStyle>
            <a:lvl1pPr marL="266700" indent="-266700">
              <a:lnSpc>
                <a:spcPct val="90000"/>
              </a:lnSpc>
              <a:buFontTx/>
              <a:buBlip>
                <a:blip r:embed="rId2"/>
              </a:buBlip>
              <a:defRPr sz="22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67875" y="6561678"/>
            <a:ext cx="4730906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998781" y="6561138"/>
            <a:ext cx="1145219" cy="29686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0"/>
          </p:nvPr>
        </p:nvSpPr>
        <p:spPr>
          <a:xfrm>
            <a:off x="5160393" y="1736725"/>
            <a:ext cx="3696270" cy="3960813"/>
          </a:xfrm>
        </p:spPr>
        <p:txBody>
          <a:bodyPr bIns="0"/>
          <a:lstStyle>
            <a:lvl1pPr marL="266700" indent="-266700">
              <a:lnSpc>
                <a:spcPct val="90000"/>
              </a:lnSpc>
              <a:buFontTx/>
              <a:buBlip>
                <a:blip r:embed="rId2"/>
              </a:buBlip>
              <a:defRPr sz="22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6021138"/>
            <a:ext cx="1386565" cy="54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6021138"/>
            <a:ext cx="138656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4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45218" y="584199"/>
            <a:ext cx="7711444" cy="11737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50938" y="1757917"/>
            <a:ext cx="7705723" cy="395042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</a:p>
          <a:p>
            <a:pPr lvl="4"/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267875" y="6561678"/>
            <a:ext cx="4730906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7998781" y="6561138"/>
            <a:ext cx="1145219" cy="296862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48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600" b="1" i="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SzPct val="90000"/>
        <a:buFontTx/>
        <a:buBlip>
          <a:blip r:embed="rId6"/>
        </a:buBlip>
        <a:tabLst>
          <a:tab pos="266700" algn="l"/>
        </a:tabLst>
        <a:defRPr sz="2200" b="1" kern="1200" spc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SzPct val="70000"/>
        <a:buFontTx/>
        <a:buBlip>
          <a:blip r:embed="rId7"/>
        </a:buBlip>
        <a:tabLst>
          <a:tab pos="541338" algn="l"/>
        </a:tabLst>
        <a:defRPr sz="2200" kern="1200" spc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8038" indent="-266700" algn="l" defTabSz="9144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SzPct val="90000"/>
        <a:buFontTx/>
        <a:buBlip>
          <a:blip r:embed="rId8"/>
        </a:buBlip>
        <a:tabLst>
          <a:tab pos="808038" algn="l"/>
        </a:tabLst>
        <a:defRPr sz="2000" kern="1200" spc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0938" indent="-287338" algn="l" defTabSz="9144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SzPct val="75000"/>
        <a:buFontTx/>
        <a:buBlip>
          <a:blip r:embed="rId9"/>
        </a:buBlip>
        <a:tabLst>
          <a:tab pos="1163638" algn="l"/>
        </a:tabLst>
        <a:defRPr sz="1800" kern="1200" spc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38275" indent="-287338" algn="l" defTabSz="9144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SzPct val="90000"/>
        <a:buFontTx/>
        <a:buBlip>
          <a:blip r:embed="rId6"/>
        </a:buBlip>
        <a:tabLst>
          <a:tab pos="1438275" algn="l"/>
        </a:tabLst>
        <a:defRPr sz="1800" kern="1200" spc="0" baseline="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368" userDrawn="1">
          <p15:clr>
            <a:srgbClr val="F26B43"/>
          </p15:clr>
        </p15:guide>
        <p15:guide id="1" pos="2880" userDrawn="1">
          <p15:clr>
            <a:srgbClr val="F26B43"/>
          </p15:clr>
        </p15:guide>
        <p15:guide id="2" pos="363" userDrawn="1">
          <p15:clr>
            <a:srgbClr val="F26B43"/>
          </p15:clr>
        </p15:guide>
        <p15:guide id="3" pos="725" userDrawn="1">
          <p15:clr>
            <a:srgbClr val="F26B43"/>
          </p15:clr>
        </p15:guide>
        <p15:guide id="4" pos="5579" userDrawn="1">
          <p15:clr>
            <a:srgbClr val="F26B43"/>
          </p15:clr>
        </p15:guide>
        <p15:guide id="5" orient="horz" pos="1094" userDrawn="1">
          <p15:clr>
            <a:srgbClr val="F26B43"/>
          </p15:clr>
        </p15:guide>
        <p15:guide id="6" orient="horz" pos="187" userDrawn="1">
          <p15:clr>
            <a:srgbClr val="F26B43"/>
          </p15:clr>
        </p15:guide>
        <p15:guide id="7" orient="horz" pos="4133" userDrawn="1">
          <p15:clr>
            <a:srgbClr val="F26B43"/>
          </p15:clr>
        </p15:guide>
        <p15:guide id="8" orient="horz" pos="3589" userDrawn="1">
          <p15:clr>
            <a:srgbClr val="F26B43"/>
          </p15:clr>
        </p15:guide>
        <p15:guide id="9" orient="horz" pos="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0"/>
            <a:ext cx="8855999" cy="5881969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l-BE" dirty="0"/>
            </a:br>
            <a:br>
              <a:rPr lang="nl-BE" dirty="0"/>
            </a:br>
            <a:r>
              <a:rPr lang="nl-BE" dirty="0"/>
              <a:t>Implementatie werken met correctere mestsamenstellingen</a:t>
            </a:r>
          </a:p>
        </p:txBody>
      </p:sp>
      <p:grpSp>
        <p:nvGrpSpPr>
          <p:cNvPr id="8" name="Groeperen 10"/>
          <p:cNvGrpSpPr/>
          <p:nvPr/>
        </p:nvGrpSpPr>
        <p:grpSpPr>
          <a:xfrm>
            <a:off x="362645" y="3326149"/>
            <a:ext cx="8856000" cy="3456000"/>
            <a:chOff x="288000" y="3402000"/>
            <a:chExt cx="8856000" cy="3456000"/>
          </a:xfrm>
        </p:grpSpPr>
        <p:sp>
          <p:nvSpPr>
            <p:cNvPr id="9" name="Rechthoek 8"/>
            <p:cNvSpPr/>
            <p:nvPr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910" y="296863"/>
            <a:ext cx="1848753" cy="720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3" y="5841138"/>
            <a:ext cx="18654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4583667" y="4140000"/>
            <a:ext cx="4284663" cy="1884282"/>
          </a:xfrm>
        </p:spPr>
        <p:txBody>
          <a:bodyPr/>
          <a:lstStyle/>
          <a:p>
            <a:pPr marL="0" lvl="0" indent="0">
              <a:buNone/>
            </a:pPr>
            <a:endParaRPr lang="nl-BE" dirty="0"/>
          </a:p>
          <a:p>
            <a:pPr marL="0" lvl="0" indent="0">
              <a:buNone/>
            </a:pPr>
            <a:r>
              <a:rPr lang="nl-BE" dirty="0"/>
              <a:t>Toelichting intermediairs</a:t>
            </a:r>
          </a:p>
          <a:p>
            <a:pPr marL="0" lvl="0" indent="0">
              <a:buNone/>
            </a:pPr>
            <a:r>
              <a:rPr lang="nl-BE" dirty="0"/>
              <a:t>12.12.2017 – Brugge</a:t>
            </a:r>
          </a:p>
          <a:p>
            <a:pPr marL="0" lvl="0" indent="0">
              <a:buNone/>
            </a:pPr>
            <a:r>
              <a:rPr lang="nl-BE" dirty="0"/>
              <a:t>15.12.2017 - Hasselt</a:t>
            </a:r>
          </a:p>
        </p:txBody>
      </p:sp>
    </p:spTree>
    <p:extLst>
      <p:ext uri="{BB962C8B-B14F-4D97-AF65-F5344CB8AC3E}">
        <p14:creationId xmlns:p14="http://schemas.microsoft.com/office/powerpoint/2010/main" val="396542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 massa’s naar verwerking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Grafiek 2:</a:t>
            </a:r>
            <a:r>
              <a:rPr lang="nl-BE" dirty="0"/>
              <a:t> Overzicht varkensmest naar verwerking (</a:t>
            </a:r>
            <a:r>
              <a:rPr lang="nl-BE" dirty="0" err="1"/>
              <a:t>kgN</a:t>
            </a:r>
            <a:r>
              <a:rPr lang="nl-BE" dirty="0"/>
              <a:t>)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10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542" y="2137394"/>
            <a:ext cx="6169687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8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Pilootproject</a:t>
            </a:r>
            <a:br>
              <a:rPr lang="nl-BE" dirty="0"/>
            </a:br>
            <a:r>
              <a:rPr lang="nl-BE" dirty="0"/>
              <a:t>2014-2015</a:t>
            </a:r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451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Pilootproject 2014 - 2015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/>
              <a:t>Administratieve vaststelling was aanleiding om op zoek te gaan naar antwoorden op: 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Is de samenstelling van varkensmest zo variabel? En hoe groot is die variatie dan?</a:t>
            </a:r>
          </a:p>
          <a:p>
            <a:r>
              <a:rPr lang="nl-BE" dirty="0"/>
              <a:t>Is de samenstelling van varkensmest bedrijfsspecifiek?</a:t>
            </a:r>
          </a:p>
          <a:p>
            <a:r>
              <a:rPr lang="nl-BE" dirty="0"/>
              <a:t>Hoe kunnen we de resultaten gaan gebruiken in de mestboekhouding van een bedrijf?</a:t>
            </a:r>
          </a:p>
          <a:p>
            <a:r>
              <a:rPr lang="nl-BE" dirty="0"/>
              <a:t>Wat met de verschillende bemonsteringsmethoden?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307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Pilootproject 2014 - 2015</a:t>
            </a:r>
            <a:br>
              <a:rPr lang="nl-BE" dirty="0"/>
            </a:br>
            <a:r>
              <a:rPr lang="nl-BE" dirty="0"/>
              <a:t>Aanpak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2014 </a:t>
            </a:r>
            <a:r>
              <a:rPr lang="nl-BE" i="1" dirty="0"/>
              <a:t>(beperkt # bedrijven, uitgebreid)</a:t>
            </a:r>
          </a:p>
          <a:p>
            <a:pPr lvl="1"/>
            <a:r>
              <a:rPr lang="nl-BE" dirty="0"/>
              <a:t>5 vleesvarkensbedrijven (5 stallen)</a:t>
            </a:r>
          </a:p>
          <a:p>
            <a:pPr lvl="1"/>
            <a:r>
              <a:rPr lang="nl-BE" dirty="0"/>
              <a:t>Alle mest werd bemonsterd. Vrachtstalen, putstalen, mengstalen</a:t>
            </a:r>
          </a:p>
          <a:p>
            <a:pPr lvl="1"/>
            <a:r>
              <a:rPr lang="nl-BE" dirty="0"/>
              <a:t>Stallen aangepast om putstalen te nemen (gaten in roosters,…)</a:t>
            </a:r>
          </a:p>
          <a:p>
            <a:pPr lvl="1"/>
            <a:r>
              <a:rPr lang="nl-BE" dirty="0"/>
              <a:t>Opslag opgemeten, dieren geteld, veevoedergegevens,…</a:t>
            </a:r>
          </a:p>
          <a:p>
            <a:pPr lvl="1"/>
            <a:endParaRPr lang="nl-BE" dirty="0"/>
          </a:p>
          <a:p>
            <a:r>
              <a:rPr lang="nl-BE" b="1" dirty="0"/>
              <a:t>2015</a:t>
            </a:r>
            <a:r>
              <a:rPr lang="nl-BE" dirty="0"/>
              <a:t> </a:t>
            </a:r>
            <a:r>
              <a:rPr lang="nl-BE" i="1" dirty="0"/>
              <a:t>(meer bedrijven, beperkter)</a:t>
            </a:r>
            <a:endParaRPr lang="nl-BE" dirty="0"/>
          </a:p>
          <a:p>
            <a:pPr lvl="1"/>
            <a:r>
              <a:rPr lang="nl-BE" dirty="0"/>
              <a:t>22 bedrijven -&gt; 42 stallen</a:t>
            </a:r>
          </a:p>
          <a:p>
            <a:pPr lvl="1"/>
            <a:r>
              <a:rPr lang="nl-BE" dirty="0"/>
              <a:t>Vleesvarkens, zeugen en biggen</a:t>
            </a:r>
          </a:p>
          <a:p>
            <a:pPr lvl="1"/>
            <a:r>
              <a:rPr lang="nl-BE" dirty="0"/>
              <a:t>Alle vrachten werden bemonsterd</a:t>
            </a:r>
          </a:p>
          <a:p>
            <a:pPr lvl="1"/>
            <a:r>
              <a:rPr lang="nl-BE" dirty="0"/>
              <a:t>Geen putstalen, geen opmetingen, geen gewicht dieren,…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42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Pilootproject 2014 - 2015</a:t>
            </a:r>
            <a:br>
              <a:rPr lang="nl-BE" dirty="0"/>
            </a:br>
            <a:r>
              <a:rPr lang="nl-BE" dirty="0"/>
              <a:t>Resultaten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1137 monsternames </a:t>
            </a:r>
          </a:p>
          <a:p>
            <a:r>
              <a:rPr lang="nl-BE" dirty="0"/>
              <a:t>Putstalen minder correct dan vrachtstalen</a:t>
            </a:r>
          </a:p>
          <a:p>
            <a:r>
              <a:rPr lang="nl-BE" b="1" dirty="0"/>
              <a:t>Putstalen in praktijk niet toepasbaar</a:t>
            </a:r>
          </a:p>
          <a:p>
            <a:r>
              <a:rPr lang="nl-BE" dirty="0"/>
              <a:t>Mestsamenstelling kan bedrijfsspecifiek zijn en </a:t>
            </a:r>
            <a:r>
              <a:rPr lang="nl-BE" b="1" dirty="0"/>
              <a:t>bedrijfsspecifieke mestsamenstelling</a:t>
            </a:r>
            <a:r>
              <a:rPr lang="nl-BE" dirty="0"/>
              <a:t> bestaat.</a:t>
            </a:r>
          </a:p>
          <a:p>
            <a:r>
              <a:rPr lang="nl-BE" dirty="0"/>
              <a:t>Mestsamenstelling </a:t>
            </a:r>
            <a:r>
              <a:rPr lang="nl-BE" b="1" dirty="0"/>
              <a:t>kan constant zijn </a:t>
            </a:r>
            <a:r>
              <a:rPr lang="nl-BE" dirty="0"/>
              <a:t>in de tijd</a:t>
            </a:r>
          </a:p>
          <a:p>
            <a:pPr lvl="1"/>
            <a:r>
              <a:rPr lang="nl-BE" dirty="0"/>
              <a:t>Bedrijfsvoering bepaalt de variatie van mest. </a:t>
            </a:r>
          </a:p>
          <a:p>
            <a:pPr lvl="1"/>
            <a:r>
              <a:rPr lang="nl-BE" dirty="0"/>
              <a:t>Externe factoren spelen een rol. </a:t>
            </a:r>
            <a:r>
              <a:rPr lang="nl-BE" b="1" dirty="0" err="1"/>
              <a:t>Opmengen</a:t>
            </a:r>
            <a:r>
              <a:rPr lang="nl-BE" b="1" dirty="0"/>
              <a:t> met spui of effluent</a:t>
            </a:r>
            <a:r>
              <a:rPr lang="nl-BE" dirty="0"/>
              <a:t>!, </a:t>
            </a:r>
            <a:r>
              <a:rPr lang="nl-BE" b="1" dirty="0"/>
              <a:t>waterlek</a:t>
            </a:r>
            <a:r>
              <a:rPr lang="nl-BE" dirty="0"/>
              <a:t> -&gt; is het dan nog ruwe mest? Mengeling?</a:t>
            </a:r>
          </a:p>
          <a:p>
            <a:r>
              <a:rPr lang="nl-BE" dirty="0"/>
              <a:t>Samenstelling </a:t>
            </a:r>
            <a:r>
              <a:rPr lang="nl-BE" b="1" dirty="0"/>
              <a:t>tussen bedrijven </a:t>
            </a:r>
            <a:r>
              <a:rPr lang="nl-BE" dirty="0"/>
              <a:t>onderling </a:t>
            </a:r>
            <a:r>
              <a:rPr lang="nl-BE" b="1" dirty="0"/>
              <a:t>kan wel sterk variëren</a:t>
            </a:r>
          </a:p>
          <a:p>
            <a:r>
              <a:rPr lang="nl-BE" b="1" dirty="0"/>
              <a:t>Hoge inhoudswaarden &gt;10kg N </a:t>
            </a:r>
            <a:r>
              <a:rPr lang="nl-BE" dirty="0"/>
              <a:t>bij varkensmest werden </a:t>
            </a:r>
            <a:r>
              <a:rPr lang="nl-BE" b="1" dirty="0"/>
              <a:t>nooit</a:t>
            </a:r>
            <a:r>
              <a:rPr lang="nl-BE" dirty="0"/>
              <a:t> gemeten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463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8 bedrijven werken met een bedrijfsspecifieke samenstelling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Pilootproject 2014 - 2015</a:t>
            </a:r>
            <a:br>
              <a:rPr lang="nl-BE" dirty="0"/>
            </a:br>
            <a:r>
              <a:rPr lang="nl-BE" dirty="0"/>
              <a:t>Resultaten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B470369-5AF0-4B59-B9F6-E8EE1D837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833586"/>
              </p:ext>
            </p:extLst>
          </p:nvPr>
        </p:nvGraphicFramePr>
        <p:xfrm>
          <a:off x="1150937" y="2151698"/>
          <a:ext cx="7293264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398">
                  <a:extLst>
                    <a:ext uri="{9D8B030D-6E8A-4147-A177-3AD203B41FA5}">
                      <a16:colId xmlns:a16="http://schemas.microsoft.com/office/drawing/2014/main" val="996424335"/>
                    </a:ext>
                  </a:extLst>
                </a:gridCol>
                <a:gridCol w="877077">
                  <a:extLst>
                    <a:ext uri="{9D8B030D-6E8A-4147-A177-3AD203B41FA5}">
                      <a16:colId xmlns:a16="http://schemas.microsoft.com/office/drawing/2014/main" val="3829103765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1405486802"/>
                    </a:ext>
                  </a:extLst>
                </a:gridCol>
                <a:gridCol w="1007703">
                  <a:extLst>
                    <a:ext uri="{9D8B030D-6E8A-4147-A177-3AD203B41FA5}">
                      <a16:colId xmlns:a16="http://schemas.microsoft.com/office/drawing/2014/main" val="2330289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Naam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 </a:t>
                      </a:r>
                      <a:r>
                        <a:rPr lang="nl-BE" sz="1400" dirty="0"/>
                        <a:t>(kg/ton)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P2O5 </a:t>
                      </a:r>
                      <a:r>
                        <a:rPr lang="nl-BE" sz="1400" dirty="0"/>
                        <a:t>(kg/ton)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Sinds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BF ZEUGEN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0,98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01.01.2016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09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MESTVARKENS 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6,82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21.03.2016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4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MESTVARKENS 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6,93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25.03.2016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11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MESTVARKENS 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25.03.2016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815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MESTVARKENS 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5,86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12.04.2016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29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MESTVARKENS 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6,70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12.04.2016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12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MESTVARKENS 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6,19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15.04.2016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8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MESTVARKENS 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6,14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400" dirty="0"/>
                        <a:t>11.05.2016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15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17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Implementatie resultaten in wetgeving</a:t>
            </a:r>
            <a:br>
              <a:rPr lang="nl-BE" dirty="0"/>
            </a:br>
            <a:r>
              <a:rPr lang="nl-BE" sz="2800" b="0" dirty="0"/>
              <a:t>Vanaf 2018</a:t>
            </a: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176075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50938" y="1512791"/>
            <a:ext cx="7708899" cy="3960813"/>
          </a:xfrm>
        </p:spPr>
        <p:txBody>
          <a:bodyPr/>
          <a:lstStyle/>
          <a:p>
            <a:r>
              <a:rPr lang="nl-BE" dirty="0"/>
              <a:t>We willen meer naar de realiteit!</a:t>
            </a:r>
          </a:p>
          <a:p>
            <a:r>
              <a:rPr lang="nl-BE" dirty="0"/>
              <a:t>Oplossing zoeken voor…</a:t>
            </a:r>
          </a:p>
          <a:p>
            <a:pPr lvl="1"/>
            <a:r>
              <a:rPr lang="nl-BE" dirty="0"/>
              <a:t>Gebruik van </a:t>
            </a:r>
            <a:r>
              <a:rPr lang="nl-BE" b="1" dirty="0"/>
              <a:t>verschillende waarden </a:t>
            </a:r>
            <a:r>
              <a:rPr lang="nl-BE" dirty="0" err="1"/>
              <a:t>afh</a:t>
            </a:r>
            <a:r>
              <a:rPr lang="nl-BE" dirty="0"/>
              <a:t>. van bestemming </a:t>
            </a:r>
          </a:p>
          <a:p>
            <a:pPr lvl="1"/>
            <a:r>
              <a:rPr lang="nl-BE" b="1" dirty="0"/>
              <a:t>Effectieve mestsamenstelling </a:t>
            </a:r>
            <a:r>
              <a:rPr lang="nl-BE" dirty="0"/>
              <a:t>varkens is merkelijk lager dan gebruikte samenstelling</a:t>
            </a:r>
          </a:p>
          <a:p>
            <a:pPr lvl="1"/>
            <a:r>
              <a:rPr lang="nl-BE" b="1" dirty="0"/>
              <a:t>Bemonsteringstechnieken</a:t>
            </a:r>
            <a:r>
              <a:rPr lang="nl-BE" dirty="0"/>
              <a:t> niet in praktijk toepasbaar</a:t>
            </a:r>
          </a:p>
          <a:p>
            <a:endParaRPr lang="nl-BE" dirty="0"/>
          </a:p>
          <a:p>
            <a:r>
              <a:rPr lang="nl-BE" dirty="0"/>
              <a:t>Bereiken door…</a:t>
            </a:r>
          </a:p>
          <a:p>
            <a:pPr lvl="1"/>
            <a:r>
              <a:rPr lang="nl-BE" dirty="0"/>
              <a:t>Streven naar </a:t>
            </a:r>
            <a:r>
              <a:rPr lang="nl-BE" b="1" dirty="0"/>
              <a:t>mestsamenstellingen</a:t>
            </a:r>
            <a:r>
              <a:rPr lang="nl-BE" dirty="0"/>
              <a:t> die beter overeenkomen met de </a:t>
            </a:r>
            <a:r>
              <a:rPr lang="nl-BE" b="1" dirty="0"/>
              <a:t>realiteit</a:t>
            </a:r>
            <a:r>
              <a:rPr lang="nl-BE" dirty="0"/>
              <a:t>. </a:t>
            </a:r>
          </a:p>
          <a:p>
            <a:pPr lvl="1"/>
            <a:r>
              <a:rPr lang="nl-BE" dirty="0"/>
              <a:t>Zoeken naar </a:t>
            </a:r>
            <a:r>
              <a:rPr lang="nl-BE" b="1" dirty="0"/>
              <a:t>goede, werkbare, eenvoudige algemene regels als standaard </a:t>
            </a:r>
            <a:r>
              <a:rPr lang="nl-BE" dirty="0"/>
              <a:t>die we kunnen verstrengen bij inbreuken of vaststellingen.</a:t>
            </a:r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3196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Mestsamenstellingen vanaf 2018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50938" y="1308510"/>
            <a:ext cx="7708899" cy="4683728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Overzicht van de wijzigingen:</a:t>
            </a:r>
          </a:p>
          <a:p>
            <a:r>
              <a:rPr lang="nl-BE" b="1" dirty="0"/>
              <a:t>Voor alle mestsoorten</a:t>
            </a:r>
          </a:p>
          <a:p>
            <a:pPr lvl="1"/>
            <a:r>
              <a:rPr lang="nl-BE" dirty="0"/>
              <a:t>Keuze voor 1 systeem voor nutriëntensamenstelling van mest: </a:t>
            </a:r>
            <a:r>
              <a:rPr lang="nl-BE" b="1" dirty="0"/>
              <a:t>analyses of forfait </a:t>
            </a:r>
          </a:p>
          <a:p>
            <a:pPr lvl="1"/>
            <a:r>
              <a:rPr lang="nl-BE" dirty="0"/>
              <a:t>Afschaffing analyseplicht naar </a:t>
            </a:r>
            <a:r>
              <a:rPr lang="nl-BE" b="1" dirty="0"/>
              <a:t>verwerking en export</a:t>
            </a:r>
            <a:endParaRPr lang="nl-BE" dirty="0"/>
          </a:p>
          <a:p>
            <a:pPr lvl="1"/>
            <a:r>
              <a:rPr lang="nl-BE" dirty="0"/>
              <a:t>Voormeldingsplicht meststalen wordt </a:t>
            </a:r>
            <a:r>
              <a:rPr lang="nl-BE" b="1" dirty="0"/>
              <a:t>aanmeldingsplicht</a:t>
            </a:r>
          </a:p>
          <a:p>
            <a:pPr lvl="1"/>
            <a:r>
              <a:rPr lang="nl-BE" b="1" dirty="0"/>
              <a:t>Geldigheidstermijnen</a:t>
            </a:r>
            <a:r>
              <a:rPr lang="nl-BE" dirty="0"/>
              <a:t> mestanalyse gelijkgesteld op 3 maand</a:t>
            </a:r>
          </a:p>
          <a:p>
            <a:pPr lvl="1"/>
            <a:r>
              <a:rPr lang="nl-BE" b="1" dirty="0"/>
              <a:t>Vrachtbemonsteringen</a:t>
            </a:r>
            <a:r>
              <a:rPr lang="nl-BE" dirty="0"/>
              <a:t> via bemonsteringsapparaat laadplaats</a:t>
            </a:r>
          </a:p>
          <a:p>
            <a:r>
              <a:rPr lang="nl-BE" dirty="0"/>
              <a:t>Enkel voor </a:t>
            </a:r>
            <a:r>
              <a:rPr lang="nl-BE" b="1" dirty="0"/>
              <a:t>varkensmest</a:t>
            </a:r>
          </a:p>
          <a:p>
            <a:pPr lvl="1"/>
            <a:r>
              <a:rPr lang="nl-BE" b="1" dirty="0"/>
              <a:t>Nieuwe forfaitaire </a:t>
            </a:r>
            <a:r>
              <a:rPr lang="nl-BE" dirty="0"/>
              <a:t>mestsamenstellingen, nieuwe mestsoorten</a:t>
            </a:r>
          </a:p>
          <a:p>
            <a:pPr lvl="1"/>
            <a:r>
              <a:rPr lang="nl-BE" b="1" dirty="0"/>
              <a:t>Afschaffing putstalen </a:t>
            </a:r>
            <a:r>
              <a:rPr lang="nl-BE" dirty="0"/>
              <a:t>voor varkensdrijfmesten, alles op basis van vrachtstalen.</a:t>
            </a:r>
          </a:p>
          <a:p>
            <a:pPr lvl="1"/>
            <a:r>
              <a:rPr lang="nl-BE" b="1" dirty="0"/>
              <a:t>Bedrijfsspecifieke mestsamenstelling</a:t>
            </a:r>
          </a:p>
          <a:p>
            <a:pPr lvl="1"/>
            <a:r>
              <a:rPr lang="nl-BE" b="1" dirty="0"/>
              <a:t>NER-</a:t>
            </a:r>
            <a:r>
              <a:rPr lang="nl-BE" b="1" dirty="0" err="1"/>
              <a:t>MVWv</a:t>
            </a:r>
            <a:r>
              <a:rPr lang="nl-BE" b="1" dirty="0"/>
              <a:t> </a:t>
            </a:r>
            <a:r>
              <a:rPr lang="nl-BE" dirty="0"/>
              <a:t>herrekend</a:t>
            </a:r>
            <a:endParaRPr lang="nl-BE" b="1" dirty="0"/>
          </a:p>
          <a:p>
            <a:endParaRPr lang="nl-BE" b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853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Mestsamenstellingen vanaf 2018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50938" y="1308510"/>
            <a:ext cx="7708899" cy="4683728"/>
          </a:xfrm>
        </p:spPr>
        <p:txBody>
          <a:bodyPr/>
          <a:lstStyle/>
          <a:p>
            <a:r>
              <a:rPr lang="nl-BE" b="1" dirty="0"/>
              <a:t>Voor alle mestsoorten</a:t>
            </a:r>
          </a:p>
          <a:p>
            <a:pPr lvl="1"/>
            <a:r>
              <a:rPr lang="nl-BE" dirty="0"/>
              <a:t>Keuze voor 1 systeem voor nutriëntensamenstelling per mestcode: </a:t>
            </a:r>
            <a:r>
              <a:rPr lang="nl-BE" b="1" dirty="0"/>
              <a:t>analyses of forfait </a:t>
            </a:r>
          </a:p>
          <a:p>
            <a:pPr lvl="2"/>
            <a:r>
              <a:rPr lang="nl-BE" dirty="0"/>
              <a:t>Iedere producent moet kiezen voor 1 systeem per mestcode en exploitatie</a:t>
            </a:r>
          </a:p>
          <a:p>
            <a:pPr lvl="2"/>
            <a:r>
              <a:rPr lang="nl-BE" dirty="0"/>
              <a:t>Alle </a:t>
            </a:r>
            <a:r>
              <a:rPr lang="nl-BE" b="1" dirty="0"/>
              <a:t>afvoer, stockbepaling, EMEG … </a:t>
            </a:r>
            <a:r>
              <a:rPr lang="nl-BE" dirty="0"/>
              <a:t>van die bepaalde soort mest gebeurt met </a:t>
            </a:r>
            <a:r>
              <a:rPr lang="nl-BE" b="1" dirty="0"/>
              <a:t>dezelfde mestsamenstelling</a:t>
            </a:r>
          </a:p>
          <a:p>
            <a:pPr lvl="2"/>
            <a:r>
              <a:rPr lang="nl-BE" b="1" dirty="0"/>
              <a:t>Wanneer?</a:t>
            </a:r>
            <a:r>
              <a:rPr lang="nl-BE" dirty="0"/>
              <a:t> Op moment dat eerste vracht worden gereden of </a:t>
            </a:r>
            <a:r>
              <a:rPr lang="nl-BE" b="1" dirty="0"/>
              <a:t>ten laatste op 15/2</a:t>
            </a:r>
            <a:r>
              <a:rPr lang="nl-BE" dirty="0"/>
              <a:t>.</a:t>
            </a:r>
          </a:p>
          <a:p>
            <a:pPr lvl="3"/>
            <a:r>
              <a:rPr lang="nl-BE" dirty="0"/>
              <a:t>2018: Indien landbouwer keuze niet maakt gaan we uit van forfait.</a:t>
            </a:r>
          </a:p>
          <a:p>
            <a:pPr lvl="3"/>
            <a:r>
              <a:rPr lang="nl-BE" dirty="0"/>
              <a:t>Vanaf 2019: keuze blijft doorlopen tenzij men voor 15/2 wijzigt.</a:t>
            </a:r>
          </a:p>
          <a:p>
            <a:pPr lvl="2"/>
            <a:r>
              <a:rPr lang="nl-BE" dirty="0"/>
              <a:t>Keuze via </a:t>
            </a:r>
            <a:r>
              <a:rPr lang="nl-BE" b="1" dirty="0"/>
              <a:t>Mestbankloket </a:t>
            </a:r>
            <a:r>
              <a:rPr lang="nl-BE" dirty="0"/>
              <a:t>&gt; Aanvragen</a:t>
            </a:r>
          </a:p>
          <a:p>
            <a:pPr lvl="3"/>
            <a:r>
              <a:rPr lang="nl-BE" dirty="0" err="1"/>
              <a:t>Volmachthouders</a:t>
            </a:r>
            <a:r>
              <a:rPr lang="nl-BE" dirty="0"/>
              <a:t> hebben automatisch toegang</a:t>
            </a:r>
          </a:p>
          <a:p>
            <a:pPr marL="541338" lvl="2" indent="0">
              <a:buNone/>
            </a:pPr>
            <a:endParaRPr lang="nl-BE" dirty="0"/>
          </a:p>
          <a:p>
            <a:pPr marL="266700" lvl="1" indent="0">
              <a:buNone/>
            </a:pPr>
            <a:endParaRPr lang="nl-BE" dirty="0"/>
          </a:p>
          <a:p>
            <a:endParaRPr lang="nl-BE" b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675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50937" y="1721005"/>
            <a:ext cx="7708899" cy="3960813"/>
          </a:xfrm>
        </p:spPr>
        <p:txBody>
          <a:bodyPr/>
          <a:lstStyle/>
          <a:p>
            <a:pPr lvl="0"/>
            <a:endParaRPr lang="nl-BE" sz="2400" dirty="0"/>
          </a:p>
          <a:p>
            <a:pPr lvl="0"/>
            <a:endParaRPr lang="nl-BE" sz="2400" dirty="0"/>
          </a:p>
          <a:p>
            <a:pPr lvl="0"/>
            <a:r>
              <a:rPr lang="nl-BE" sz="2400" dirty="0"/>
              <a:t>Aanleiding: Onderzoek mestsamenstellingen 2012-2016</a:t>
            </a:r>
          </a:p>
          <a:p>
            <a:pPr lvl="0"/>
            <a:r>
              <a:rPr lang="nl-BE" sz="2400" dirty="0"/>
              <a:t>Resultaten pilootproject 2014 - 2015</a:t>
            </a:r>
          </a:p>
          <a:p>
            <a:pPr lvl="0"/>
            <a:r>
              <a:rPr lang="nl-BE" sz="2400" dirty="0"/>
              <a:t>Implementatie systeem mestsamenstellingen</a:t>
            </a:r>
          </a:p>
          <a:p>
            <a:pPr lvl="0"/>
            <a:r>
              <a:rPr lang="nl-BE" sz="2400" dirty="0"/>
              <a:t>Controle van de mestsamenstellingen</a:t>
            </a:r>
          </a:p>
          <a:p>
            <a:pPr lvl="0"/>
            <a:r>
              <a:rPr lang="nl-BE" sz="2400" dirty="0"/>
              <a:t>Randvoorwaarden/gevolgen</a:t>
            </a:r>
          </a:p>
          <a:p>
            <a:pPr lvl="0"/>
            <a:r>
              <a:rPr lang="nl-BE" sz="2400" dirty="0"/>
              <a:t>Vraagstelling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0417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605005"/>
            <a:ext cx="7798509" cy="111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dirty="0"/>
              <a:t>BASISPRINCIPE NUTRIENTENOPVOLGING</a:t>
            </a:r>
            <a:br>
              <a:rPr lang="nl-BE" dirty="0"/>
            </a:br>
            <a:r>
              <a:rPr lang="nl-BE" sz="2000" dirty="0"/>
              <a:t>Doel: werken met correctere mestsamenstellingen. </a:t>
            </a:r>
            <a:br>
              <a:rPr lang="nl-BE" sz="2000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50937" y="1736725"/>
            <a:ext cx="7708899" cy="4177691"/>
          </a:xfrm>
        </p:spPr>
        <p:txBody>
          <a:bodyPr/>
          <a:lstStyle/>
          <a:p>
            <a:pPr algn="just"/>
            <a:r>
              <a:rPr lang="nl-BE" b="1" dirty="0"/>
              <a:t>Landbouwer kiest </a:t>
            </a:r>
            <a:r>
              <a:rPr lang="nl-BE" dirty="0"/>
              <a:t>voor </a:t>
            </a:r>
            <a:r>
              <a:rPr lang="nl-BE" b="1" dirty="0"/>
              <a:t>één systeem</a:t>
            </a:r>
            <a:r>
              <a:rPr lang="nl-BE" dirty="0"/>
              <a:t> van nutriëntensamenstelling per exploitatie en per mestcode. </a:t>
            </a:r>
          </a:p>
          <a:p>
            <a:pPr lvl="1" algn="just"/>
            <a:r>
              <a:rPr lang="nl-BE" dirty="0"/>
              <a:t>Opsplitsing op stalniveau mogelijk</a:t>
            </a:r>
          </a:p>
          <a:p>
            <a:pPr lvl="1" algn="just"/>
            <a:r>
              <a:rPr lang="nl-BE" dirty="0"/>
              <a:t>Kiezen voor het systeem dat best </a:t>
            </a:r>
            <a:r>
              <a:rPr lang="nl-BE" b="1" dirty="0"/>
              <a:t>realiteit</a:t>
            </a:r>
            <a:r>
              <a:rPr lang="nl-BE" dirty="0"/>
              <a:t> benadert</a:t>
            </a:r>
          </a:p>
          <a:p>
            <a:pPr lvl="1" algn="just"/>
            <a:r>
              <a:rPr lang="nl-BE" dirty="0"/>
              <a:t>Jaarlijkse keuze: </a:t>
            </a:r>
            <a:r>
              <a:rPr lang="nl-BE" b="1" dirty="0"/>
              <a:t>Algemene forfait of Analyse</a:t>
            </a:r>
          </a:p>
          <a:p>
            <a:pPr lvl="2" algn="just"/>
            <a:r>
              <a:rPr lang="nl-BE" dirty="0"/>
              <a:t>Alle </a:t>
            </a:r>
            <a:r>
              <a:rPr lang="nl-BE" b="1" dirty="0"/>
              <a:t>afvoer, stockbepaling, EMEG … </a:t>
            </a:r>
            <a:r>
              <a:rPr lang="nl-BE" dirty="0"/>
              <a:t>van die bepaalde soort mest gebeurt met </a:t>
            </a:r>
            <a:r>
              <a:rPr lang="nl-BE" b="1" dirty="0"/>
              <a:t>dezelfde mestsamenstelling</a:t>
            </a:r>
          </a:p>
          <a:p>
            <a:pPr lvl="2" algn="just"/>
            <a:r>
              <a:rPr lang="nl-BE" b="1" dirty="0" err="1"/>
              <a:t>Uitz</a:t>
            </a:r>
            <a:r>
              <a:rPr lang="nl-BE" b="1" dirty="0"/>
              <a:t>. </a:t>
            </a:r>
            <a:r>
              <a:rPr lang="nl-BE" dirty="0"/>
              <a:t>Afzet naar </a:t>
            </a:r>
            <a:r>
              <a:rPr lang="nl-BE" b="1" dirty="0"/>
              <a:t>derogatiebedrijven</a:t>
            </a:r>
            <a:r>
              <a:rPr lang="nl-BE" dirty="0"/>
              <a:t> = analyse</a:t>
            </a:r>
          </a:p>
          <a:p>
            <a:pPr lvl="1"/>
            <a:r>
              <a:rPr lang="nl-BE" u="sng" dirty="0"/>
              <a:t>Hoe?</a:t>
            </a:r>
            <a:r>
              <a:rPr lang="nl-BE" dirty="0"/>
              <a:t> Keuze via </a:t>
            </a:r>
            <a:r>
              <a:rPr lang="nl-BE" b="1" dirty="0"/>
              <a:t>Mestbankloket </a:t>
            </a:r>
            <a:r>
              <a:rPr lang="nl-BE" dirty="0"/>
              <a:t>&gt; Aanvragen </a:t>
            </a:r>
            <a:r>
              <a:rPr lang="nl-BE" sz="2000" dirty="0"/>
              <a:t>(Vanaf januari 2018)</a:t>
            </a:r>
            <a:endParaRPr lang="nl-BE" dirty="0"/>
          </a:p>
          <a:p>
            <a:pPr lvl="2"/>
            <a:r>
              <a:rPr lang="nl-BE" dirty="0" err="1"/>
              <a:t>Volmachthouders</a:t>
            </a:r>
            <a:r>
              <a:rPr lang="nl-BE" dirty="0"/>
              <a:t> hebben automatisch toegang</a:t>
            </a:r>
          </a:p>
          <a:p>
            <a:pPr lvl="1"/>
            <a:r>
              <a:rPr lang="nl-BE" u="sng" dirty="0"/>
              <a:t>Wanneer?</a:t>
            </a:r>
            <a:r>
              <a:rPr lang="nl-BE" dirty="0"/>
              <a:t> Transport eerste vracht of </a:t>
            </a:r>
            <a:r>
              <a:rPr lang="nl-BE" b="1" dirty="0"/>
              <a:t>ten laatste op 15/2</a:t>
            </a:r>
            <a:r>
              <a:rPr lang="nl-BE" dirty="0"/>
              <a:t>.</a:t>
            </a:r>
          </a:p>
          <a:p>
            <a:pPr lvl="2"/>
            <a:r>
              <a:rPr lang="nl-BE" dirty="0"/>
              <a:t>2018: Indien landbouwer keuze niet maakt gaan we uit van forfait.</a:t>
            </a:r>
          </a:p>
          <a:p>
            <a:pPr lvl="2"/>
            <a:r>
              <a:rPr lang="nl-BE" dirty="0"/>
              <a:t>Vanaf 2019: keuze blijft doorlopen tenzij men voor 15/2 wijzigt.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7825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Algemene forfait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nl-BE" dirty="0"/>
              <a:t>Nieuwe algemene forfaitaire mestsamenstellingen voor varkensdrijfmest rest blijft behouden.</a:t>
            </a:r>
            <a:endParaRPr lang="nl-BE" sz="1600" dirty="0">
              <a:solidFill>
                <a:srgbClr val="FF0000"/>
              </a:solidFill>
            </a:endParaRPr>
          </a:p>
          <a:p>
            <a:pPr lvl="1" algn="just"/>
            <a:r>
              <a:rPr lang="nl-BE" dirty="0"/>
              <a:t>Gebaseerd op resultaten project (# 1066) en vrachtstalen mestbank (#2495)</a:t>
            </a:r>
          </a:p>
          <a:p>
            <a:pPr marL="266700" lvl="1" indent="0">
              <a:buNone/>
            </a:pPr>
            <a:endParaRPr lang="nl-BE" dirty="0"/>
          </a:p>
          <a:p>
            <a:pPr marL="2667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21</a:t>
            </a:fld>
            <a:endParaRPr lang="nl-BE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78670"/>
              </p:ext>
            </p:extLst>
          </p:nvPr>
        </p:nvGraphicFramePr>
        <p:xfrm>
          <a:off x="1549279" y="3438345"/>
          <a:ext cx="6449502" cy="2081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4649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600" dirty="0">
                          <a:solidFill>
                            <a:srgbClr val="00B050"/>
                          </a:solidFill>
                          <a:effectLst/>
                        </a:rPr>
                        <a:t>Stikstof (gem. kg N /ton )</a:t>
                      </a:r>
                      <a:endParaRPr lang="nl-BE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93">
                <a:tc>
                  <a:txBody>
                    <a:bodyPr/>
                    <a:lstStyle/>
                    <a:p>
                      <a:endParaRPr lang="nl-BE" sz="1100" dirty="0">
                        <a:effectLst/>
                        <a:latin typeface="Flanders Art Serif" panose="00000500000000000000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>
                          <a:effectLst/>
                        </a:rPr>
                        <a:t>mestcode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 dirty="0">
                          <a:effectLst/>
                        </a:rPr>
                        <a:t>Forfait Vlaanderen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 dirty="0">
                          <a:effectLst/>
                        </a:rPr>
                        <a:t>Resultaten MB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>
                          <a:effectLst/>
                        </a:rPr>
                        <a:t>Project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>
                          <a:effectLst/>
                        </a:rPr>
                        <a:t>Forfait Ned.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biggen 7- 20 kg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499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6,7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4,6 (#40)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4,2 (#73) 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NVT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varkensdrijfmest brijbakken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14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9,2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6,4 (#1150)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6,4 (#610)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7,0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varkensdrijfmest 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12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8,1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5,8 (#345)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7,0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varkensdrijfmest laagfosfor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657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8,1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5,3 (#40)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7,0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zeugendrijfmest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9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4,4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3,6 (#520)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3,0 (#383)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3,8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504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Algemene forfait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nl-BE" dirty="0"/>
              <a:t>Nieuwe algemene forfaitaire mestsamenstellingen voor varkensdrijfmest rest blijft behouden.</a:t>
            </a:r>
          </a:p>
          <a:p>
            <a:pPr lvl="1" algn="just"/>
            <a:r>
              <a:rPr lang="nl-BE" dirty="0"/>
              <a:t>Gebaseerd op resultaten project (# 1066) en vrachtstalen mestbank (#2495)</a:t>
            </a:r>
          </a:p>
          <a:p>
            <a:pPr marL="266700" lvl="1" indent="0">
              <a:buNone/>
            </a:pPr>
            <a:endParaRPr lang="nl-BE" dirty="0"/>
          </a:p>
          <a:p>
            <a:pPr marL="2667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22</a:t>
            </a:fld>
            <a:endParaRPr lang="nl-BE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/>
          </p:nvPr>
        </p:nvGraphicFramePr>
        <p:xfrm>
          <a:off x="1713871" y="3438345"/>
          <a:ext cx="6449502" cy="2081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4649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600" dirty="0">
                          <a:solidFill>
                            <a:srgbClr val="00B050"/>
                          </a:solidFill>
                          <a:effectLst/>
                        </a:rPr>
                        <a:t>Stikstof (gem. kg N /ton )</a:t>
                      </a:r>
                      <a:endParaRPr lang="nl-BE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893">
                <a:tc>
                  <a:txBody>
                    <a:bodyPr/>
                    <a:lstStyle/>
                    <a:p>
                      <a:endParaRPr lang="nl-BE" sz="1100" dirty="0">
                        <a:effectLst/>
                        <a:latin typeface="Flanders Art Serif" panose="00000500000000000000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>
                          <a:effectLst/>
                        </a:rPr>
                        <a:t>mestcode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 dirty="0">
                          <a:effectLst/>
                        </a:rPr>
                        <a:t>Forfait Vlaanderen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 dirty="0">
                          <a:effectLst/>
                        </a:rPr>
                        <a:t>Resultaten MB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>
                          <a:effectLst/>
                        </a:rPr>
                        <a:t>Project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>
                          <a:effectLst/>
                        </a:rPr>
                        <a:t>Forfait Ned.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biggen 7- 20 kg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499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6,7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4,6 (#40)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4,2 (#73) 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NVT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varkensdrijfmest brijbakken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14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9,2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6,4 (#150)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6,4 (#610)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7,0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varkensdrijfmest 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12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8,1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5,8 (#345)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7,0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varkensdrijfmest laagfosfor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657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8,1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5,3 (#40)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7,0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7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zeugendrijfmest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9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4,4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3,6 (#520)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3,0 (#383)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3,8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04881"/>
              </p:ext>
            </p:extLst>
          </p:nvPr>
        </p:nvGraphicFramePr>
        <p:xfrm>
          <a:off x="1713871" y="3717131"/>
          <a:ext cx="6449502" cy="2000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1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9593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600" dirty="0">
                          <a:solidFill>
                            <a:srgbClr val="00B050"/>
                          </a:solidFill>
                          <a:effectLst/>
                        </a:rPr>
                        <a:t>Fosfaat (gem. kg P /ton )</a:t>
                      </a:r>
                      <a:endParaRPr lang="nl-BE" sz="16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07">
                <a:tc>
                  <a:txBody>
                    <a:bodyPr/>
                    <a:lstStyle/>
                    <a:p>
                      <a:endParaRPr lang="nl-BE" sz="1100">
                        <a:effectLst/>
                        <a:latin typeface="Flanders Art Serif" panose="00000500000000000000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>
                          <a:effectLst/>
                        </a:rPr>
                        <a:t>mestcode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>
                          <a:effectLst/>
                        </a:rPr>
                        <a:t>Forfait Vlaanderen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 dirty="0">
                          <a:effectLst/>
                        </a:rPr>
                        <a:t>Resultaten MB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>
                          <a:effectLst/>
                        </a:rPr>
                        <a:t>Project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000">
                          <a:effectLst/>
                        </a:rPr>
                        <a:t>Forfait Ned.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biggen 7- 20 kg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499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4,0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2,4 (#40)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1,8 (#73)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NVT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varkensdrijfmest brijbakken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14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4,9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3,5 (#1550)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3,5 (#610)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3,9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varkensdrijfmest 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12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5,0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3,1 (#345)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3,9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varkensdrijfmest laagfosfor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657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4,5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3,1 (#40)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3,9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zeugendrijfmest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>
                          <a:effectLst/>
                        </a:rPr>
                        <a:t>9</a:t>
                      </a:r>
                      <a:endParaRPr lang="nl-BE" sz="110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2,9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2,1 (#520)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2,0 (#383)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40610" algn="l"/>
                          <a:tab pos="449580" algn="l"/>
                          <a:tab pos="2340610" algn="l"/>
                        </a:tabLst>
                      </a:pPr>
                      <a:r>
                        <a:rPr lang="nl-BE" sz="1100" dirty="0">
                          <a:effectLst/>
                        </a:rPr>
                        <a:t>2,5</a:t>
                      </a:r>
                      <a:endParaRPr lang="nl-BE" sz="1100" dirty="0">
                        <a:solidFill>
                          <a:srgbClr val="1C1A15"/>
                        </a:solidFill>
                        <a:effectLst/>
                        <a:latin typeface="Calibri" panose="020F0502020204030204" pitchFamily="34" charset="0"/>
                        <a:ea typeface="Flanders Art Serif" panose="00000500000000000000" pitchFamily="50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892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567683"/>
            <a:ext cx="7708899" cy="1116000"/>
          </a:xfrm>
        </p:spPr>
        <p:txBody>
          <a:bodyPr/>
          <a:lstStyle/>
          <a:p>
            <a:r>
              <a:rPr lang="nl-BE" dirty="0"/>
              <a:t>1. Algemene forfait</a:t>
            </a:r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23</a:t>
            </a:fld>
            <a:endParaRPr lang="nl-BE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6D89D32-1F11-4F59-91C4-AC1BC419A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34946"/>
              </p:ext>
            </p:extLst>
          </p:nvPr>
        </p:nvGraphicFramePr>
        <p:xfrm>
          <a:off x="1557728" y="410292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417310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891699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94532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Stikstof </a:t>
                      </a:r>
                    </a:p>
                    <a:p>
                      <a:pPr algn="ctr"/>
                      <a:r>
                        <a:rPr lang="nl-BE" dirty="0"/>
                        <a:t>(kg N/ton)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Fosfor </a:t>
                      </a:r>
                    </a:p>
                    <a:p>
                      <a:pPr algn="ctr"/>
                      <a:r>
                        <a:rPr lang="nl-BE" dirty="0"/>
                        <a:t>(kg P2O5/ton)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40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Biggen van 7 tot 20kg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4,3 </a:t>
                      </a:r>
                      <a:r>
                        <a:rPr lang="nl-BE" sz="1400" dirty="0"/>
                        <a:t>(6,7)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1,7 </a:t>
                      </a:r>
                      <a:r>
                        <a:rPr lang="nl-BE" sz="1400" dirty="0"/>
                        <a:t>(4,0)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2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Zeugen en biggen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3,2 </a:t>
                      </a:r>
                      <a:r>
                        <a:rPr lang="nl-BE" sz="1400" dirty="0"/>
                        <a:t>(4,4)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1,4 </a:t>
                      </a:r>
                      <a:r>
                        <a:rPr lang="nl-BE" sz="1400" dirty="0"/>
                        <a:t>(2,9)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15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Vleesvarkens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6,4 </a:t>
                      </a:r>
                      <a:r>
                        <a:rPr lang="nl-BE" sz="1400" dirty="0"/>
                        <a:t>(9,2)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3,5 </a:t>
                      </a:r>
                      <a:r>
                        <a:rPr lang="nl-BE" sz="1400" dirty="0"/>
                        <a:t>(4,9)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572107"/>
                  </a:ext>
                </a:extLst>
              </a:tr>
            </a:tbl>
          </a:graphicData>
        </a:graphic>
      </p:graphicFrame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770CF60-1B31-4C8B-83AE-C608ED618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278" y="1209234"/>
            <a:ext cx="7708899" cy="3077305"/>
          </a:xfrm>
        </p:spPr>
        <p:txBody>
          <a:bodyPr/>
          <a:lstStyle/>
          <a:p>
            <a:r>
              <a:rPr lang="nl-BE" dirty="0"/>
              <a:t>Wijziging </a:t>
            </a:r>
            <a:r>
              <a:rPr lang="nl-BE" b="1" dirty="0"/>
              <a:t>aantal mestsoorten </a:t>
            </a:r>
            <a:r>
              <a:rPr lang="nl-BE" dirty="0"/>
              <a:t>bij varkens</a:t>
            </a:r>
          </a:p>
          <a:p>
            <a:pPr lvl="1"/>
            <a:r>
              <a:rPr lang="nl-BE" dirty="0"/>
              <a:t>MV, MV (Brijbakken), MV (Laag fosfor) wordt </a:t>
            </a:r>
            <a:r>
              <a:rPr lang="nl-BE" b="1" dirty="0"/>
              <a:t>Vleesvarkens</a:t>
            </a:r>
          </a:p>
          <a:p>
            <a:pPr lvl="1"/>
            <a:r>
              <a:rPr lang="nl-BE" b="1" dirty="0"/>
              <a:t>Zeugen + Biggen: </a:t>
            </a:r>
            <a:r>
              <a:rPr lang="nl-BE" dirty="0"/>
              <a:t>Enkel indien men met analyses werkt dient men te specifiëren welke soort zeugenmest het is. </a:t>
            </a:r>
            <a:endParaRPr lang="nl-BE" b="1" dirty="0"/>
          </a:p>
          <a:p>
            <a:pPr lvl="2"/>
            <a:r>
              <a:rPr lang="nl-BE" b="1" dirty="0"/>
              <a:t>Zeugen en biggen</a:t>
            </a:r>
          </a:p>
          <a:p>
            <a:pPr lvl="2"/>
            <a:r>
              <a:rPr lang="nl-BE" b="1" dirty="0"/>
              <a:t>Zeugen </a:t>
            </a:r>
            <a:r>
              <a:rPr lang="nl-BE" b="1" dirty="0" err="1"/>
              <a:t>dekstal</a:t>
            </a:r>
            <a:endParaRPr lang="nl-BE" b="1" dirty="0"/>
          </a:p>
          <a:p>
            <a:pPr lvl="2"/>
            <a:r>
              <a:rPr lang="nl-BE" b="1" dirty="0"/>
              <a:t>Zeugen kraamstal</a:t>
            </a:r>
          </a:p>
          <a:p>
            <a:r>
              <a:rPr lang="nl-BE" dirty="0"/>
              <a:t>Nieuwe </a:t>
            </a:r>
            <a:r>
              <a:rPr lang="nl-BE" b="1" dirty="0"/>
              <a:t>forfaitaire waarden varkensmest</a:t>
            </a:r>
            <a:r>
              <a:rPr lang="nl-BE" dirty="0"/>
              <a:t>. Mediaan van alle gekende vrachtstalen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sz="1600" dirty="0"/>
          </a:p>
          <a:p>
            <a:pPr marL="0" indent="0">
              <a:buNone/>
            </a:pPr>
            <a:endParaRPr lang="nl-BE" sz="16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2B75D3D-0ED4-4B6A-BBFD-34D25D5573FD}"/>
              </a:ext>
            </a:extLst>
          </p:cNvPr>
          <p:cNvSpPr/>
          <p:nvPr/>
        </p:nvSpPr>
        <p:spPr>
          <a:xfrm rot="3074667">
            <a:off x="2230011" y="3931645"/>
            <a:ext cx="47514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Onder voorbehoud</a:t>
            </a:r>
          </a:p>
        </p:txBody>
      </p:sp>
    </p:spTree>
    <p:extLst>
      <p:ext uri="{BB962C8B-B14F-4D97-AF65-F5344CB8AC3E}">
        <p14:creationId xmlns:p14="http://schemas.microsoft.com/office/powerpoint/2010/main" val="2442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A3588-8E50-4DBB-878C-EC13DAA7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Analysesysteem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469919-22E5-4B19-A32B-12428EE8BE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Eenduidig</a:t>
            </a:r>
            <a:r>
              <a:rPr lang="nl-BE" dirty="0"/>
              <a:t> systeem voor </a:t>
            </a:r>
            <a:r>
              <a:rPr lang="nl-BE" b="1" dirty="0"/>
              <a:t>alle mestanalyses</a:t>
            </a:r>
            <a:endParaRPr lang="nl-BE" dirty="0"/>
          </a:p>
          <a:p>
            <a:r>
              <a:rPr lang="nl-BE" dirty="0"/>
              <a:t>Streven naar </a:t>
            </a:r>
            <a:r>
              <a:rPr lang="nl-BE" b="1" dirty="0"/>
              <a:t>gelijkheid</a:t>
            </a:r>
            <a:r>
              <a:rPr lang="nl-BE" dirty="0"/>
              <a:t> wat betreft uitvoering van monstername, type monstername, geldigheid resultaten, melding in SMIL,…</a:t>
            </a:r>
          </a:p>
          <a:p>
            <a:r>
              <a:rPr lang="nl-BE" b="1" dirty="0"/>
              <a:t>Goede algemene regels</a:t>
            </a:r>
            <a:r>
              <a:rPr lang="nl-BE" dirty="0"/>
              <a:t> als standaard die we kunnen verstrengen bij inbreuken. </a:t>
            </a:r>
          </a:p>
          <a:p>
            <a:r>
              <a:rPr lang="nl-BE" dirty="0"/>
              <a:t>Ieder mestmonster kan gebruikt worden binnen het analysesysteem.</a:t>
            </a:r>
          </a:p>
          <a:p>
            <a:endParaRPr lang="nl-BE" dirty="0"/>
          </a:p>
          <a:p>
            <a:r>
              <a:rPr lang="nl-BE" b="1" dirty="0"/>
              <a:t>Bedrijfsspecifieke mestsamenstelling</a:t>
            </a:r>
            <a:r>
              <a:rPr lang="nl-BE" dirty="0"/>
              <a:t> (BSM) is een vereenvoudigde manier van werken met analyses als de variatie van de stalen binnen het bedrijf en mestsoort aanvaardbaar is. 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b="1" dirty="0"/>
              <a:t>Opgelet:</a:t>
            </a:r>
            <a:r>
              <a:rPr lang="nl-BE" dirty="0"/>
              <a:t> Enkel voor varkensmest</a:t>
            </a:r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EE7309E-E8E3-4C44-8EF9-74EC3AD53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C2E4CD-CA4A-4A7B-9838-8A2F121A6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6567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Analysesysteem </a:t>
            </a:r>
            <a:br>
              <a:rPr lang="nl-BE" dirty="0"/>
            </a:br>
            <a:r>
              <a:rPr lang="nl-BE" dirty="0"/>
              <a:t>TYPE MESTSTALEN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PUT- OPSLAGSTALEN</a:t>
            </a:r>
          </a:p>
          <a:p>
            <a:pPr lvl="1"/>
            <a:r>
              <a:rPr lang="nl-BE" dirty="0"/>
              <a:t>Worden </a:t>
            </a:r>
            <a:r>
              <a:rPr lang="nl-BE" b="1" dirty="0"/>
              <a:t>afgeschaft voor varkensmest</a:t>
            </a:r>
          </a:p>
          <a:p>
            <a:r>
              <a:rPr lang="nl-BE" b="1" dirty="0"/>
              <a:t>VRACHTSTALEN -&gt; </a:t>
            </a:r>
            <a:r>
              <a:rPr lang="nl-BE" dirty="0"/>
              <a:t>Verplicht voor varkensmest</a:t>
            </a:r>
          </a:p>
          <a:p>
            <a:pPr lvl="1"/>
            <a:r>
              <a:rPr lang="nl-BE" dirty="0"/>
              <a:t>Stalen genomen aan de </a:t>
            </a:r>
            <a:r>
              <a:rPr lang="nl-BE" b="1" dirty="0"/>
              <a:t>laadplaats</a:t>
            </a:r>
          </a:p>
          <a:p>
            <a:pPr lvl="1"/>
            <a:r>
              <a:rPr lang="nl-BE" dirty="0" err="1"/>
              <a:t>Dmv</a:t>
            </a:r>
            <a:r>
              <a:rPr lang="nl-BE" dirty="0"/>
              <a:t> </a:t>
            </a:r>
            <a:r>
              <a:rPr lang="nl-BE" b="1" dirty="0"/>
              <a:t>bemonsteringsapparaat</a:t>
            </a:r>
          </a:p>
          <a:p>
            <a:pPr lvl="1"/>
            <a:r>
              <a:rPr lang="nl-BE" b="1" dirty="0"/>
              <a:t>Gemiddelde samenstelling van minstens 2 vrachtanalyses</a:t>
            </a:r>
            <a:r>
              <a:rPr lang="nl-BE" dirty="0"/>
              <a:t> vervangt de mengstalen</a:t>
            </a:r>
          </a:p>
          <a:p>
            <a:pPr lvl="1"/>
            <a:r>
              <a:rPr lang="nl-BE" dirty="0" err="1"/>
              <a:t>Staalname</a:t>
            </a:r>
            <a:r>
              <a:rPr lang="nl-BE" dirty="0"/>
              <a:t> uitgevoerd door </a:t>
            </a:r>
            <a:r>
              <a:rPr lang="nl-BE" b="1" dirty="0"/>
              <a:t>staalnemer erkend labo </a:t>
            </a:r>
            <a:r>
              <a:rPr lang="nl-BE" dirty="0"/>
              <a:t>of door </a:t>
            </a:r>
            <a:r>
              <a:rPr lang="nl-BE" b="1" dirty="0"/>
              <a:t>gekwalificeerd transporteur</a:t>
            </a:r>
          </a:p>
          <a:p>
            <a:pPr lvl="1"/>
            <a:r>
              <a:rPr lang="nl-BE" b="1" dirty="0"/>
              <a:t>Staalnemer-verwerker</a:t>
            </a:r>
            <a:r>
              <a:rPr lang="nl-BE" dirty="0"/>
              <a:t> verdwijnt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Resultaten van </a:t>
            </a:r>
            <a:r>
              <a:rPr lang="nl-BE" b="1" dirty="0"/>
              <a:t>vrachtstalen</a:t>
            </a:r>
            <a:r>
              <a:rPr lang="nl-BE" dirty="0"/>
              <a:t> komen </a:t>
            </a:r>
            <a:r>
              <a:rPr lang="nl-BE" b="1" dirty="0"/>
              <a:t>steeds</a:t>
            </a:r>
            <a:r>
              <a:rPr lang="nl-BE" dirty="0"/>
              <a:t> in aanmerking voor bepaling </a:t>
            </a:r>
            <a:r>
              <a:rPr lang="nl-BE" b="1" dirty="0"/>
              <a:t>bedrijfsspecifieke samenstelling</a:t>
            </a:r>
          </a:p>
          <a:p>
            <a:pPr marL="266700" lvl="1" indent="0">
              <a:buNone/>
            </a:pPr>
            <a:endParaRPr lang="nl-BE" b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7809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Analysesysteem </a:t>
            </a:r>
            <a:br>
              <a:rPr lang="nl-BE" dirty="0"/>
            </a:br>
            <a:r>
              <a:rPr lang="nl-BE" dirty="0"/>
              <a:t>MELDINGSPLICHT (SMIL)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SMIL wordt verplicht voor </a:t>
            </a:r>
            <a:r>
              <a:rPr lang="nl-BE" b="1" u="sng" dirty="0"/>
              <a:t>alle</a:t>
            </a:r>
            <a:r>
              <a:rPr lang="nl-BE" dirty="0"/>
              <a:t> meststalen</a:t>
            </a:r>
          </a:p>
          <a:p>
            <a:pPr lvl="1"/>
            <a:r>
              <a:rPr lang="nl-BE" dirty="0"/>
              <a:t>Voormeldingsplicht wordt afgeschaft als standaard en vervangen door </a:t>
            </a:r>
            <a:r>
              <a:rPr lang="nl-BE" b="1" dirty="0"/>
              <a:t>meldingsplicht </a:t>
            </a:r>
            <a:r>
              <a:rPr lang="nl-BE" sz="2000" dirty="0"/>
              <a:t>(ten laatste bij aankomst in labo)</a:t>
            </a:r>
            <a:endParaRPr lang="nl-BE" b="1" dirty="0"/>
          </a:p>
          <a:p>
            <a:pPr lvl="1"/>
            <a:r>
              <a:rPr lang="nl-BE" dirty="0"/>
              <a:t>Alle </a:t>
            </a:r>
            <a:r>
              <a:rPr lang="nl-BE" b="1" dirty="0"/>
              <a:t>analyseresultaten </a:t>
            </a:r>
            <a:r>
              <a:rPr lang="nl-BE" dirty="0"/>
              <a:t>van aangemelde meststalen komen ook via SMIL rechtstreeks naar de </a:t>
            </a:r>
            <a:r>
              <a:rPr lang="nl-BE" b="1" dirty="0"/>
              <a:t>Mestbank</a:t>
            </a:r>
          </a:p>
          <a:p>
            <a:pPr lvl="1"/>
            <a:r>
              <a:rPr lang="nl-BE" b="1" dirty="0"/>
              <a:t>Voormeldingsplicht</a:t>
            </a:r>
            <a:r>
              <a:rPr lang="nl-BE" dirty="0"/>
              <a:t> kan wel </a:t>
            </a:r>
            <a:r>
              <a:rPr lang="nl-BE" b="1" dirty="0"/>
              <a:t>als sanctie </a:t>
            </a:r>
            <a:r>
              <a:rPr lang="nl-BE" dirty="0"/>
              <a:t>opgelegd worden aan een staalnemer of landbouwer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0765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Analysesysteem GELDIGHEIDSTERMIJNEN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Geldigheidstermijn van </a:t>
            </a:r>
            <a:r>
              <a:rPr lang="nl-BE" b="1" dirty="0"/>
              <a:t>3 maand </a:t>
            </a:r>
            <a:r>
              <a:rPr lang="nl-BE" dirty="0"/>
              <a:t>voor een meststaal wordt de algemene regel</a:t>
            </a:r>
          </a:p>
          <a:p>
            <a:pPr lvl="1"/>
            <a:r>
              <a:rPr lang="nl-BE" dirty="0"/>
              <a:t>gem samenstelling van </a:t>
            </a:r>
            <a:r>
              <a:rPr lang="nl-BE" b="1" dirty="0"/>
              <a:t>minstens 2 </a:t>
            </a:r>
            <a:r>
              <a:rPr lang="nl-BE" dirty="0"/>
              <a:t>vrachten, putstaal (niet voor varkensmest)</a:t>
            </a:r>
          </a:p>
          <a:p>
            <a:r>
              <a:rPr lang="nl-BE" b="1" dirty="0"/>
              <a:t>Geldigheidstermijn beperken </a:t>
            </a:r>
            <a:r>
              <a:rPr lang="nl-BE" dirty="0"/>
              <a:t>wordt voorzien als </a:t>
            </a:r>
            <a:r>
              <a:rPr lang="nl-BE" b="1" dirty="0"/>
              <a:t>sanctie</a:t>
            </a:r>
            <a:r>
              <a:rPr lang="nl-BE" dirty="0"/>
              <a:t> op landbouwerniveau. </a:t>
            </a:r>
          </a:p>
          <a:p>
            <a:pPr marL="266700" lvl="1" indent="0">
              <a:buNone/>
            </a:pPr>
            <a:endParaRPr lang="nl-BE" dirty="0"/>
          </a:p>
          <a:p>
            <a:pPr marL="266700" lvl="1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27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3761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Analysesysteem </a:t>
            </a:r>
            <a:br>
              <a:rPr lang="nl-BE" dirty="0"/>
            </a:br>
            <a:r>
              <a:rPr lang="nl-BE" dirty="0"/>
              <a:t>Bedrijfsspecifieke samenstelling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Vereenvoudigd analysesysteem </a:t>
            </a:r>
            <a:r>
              <a:rPr lang="nl-BE" dirty="0"/>
              <a:t>waar landbouwer kan naar overschakelen van zodra hij/zij </a:t>
            </a:r>
            <a:r>
              <a:rPr lang="nl-BE" b="1" dirty="0"/>
              <a:t>aan de voorwaarden voldoet</a:t>
            </a:r>
            <a:r>
              <a:rPr lang="nl-BE" dirty="0"/>
              <a:t>. </a:t>
            </a:r>
          </a:p>
          <a:p>
            <a:r>
              <a:rPr lang="nl-BE" b="1" dirty="0"/>
              <a:t>Start analysesysteem </a:t>
            </a:r>
            <a:r>
              <a:rPr lang="nl-BE" dirty="0"/>
              <a:t>en alle mest wordt afgerekend op basis van geldige analyses. </a:t>
            </a:r>
          </a:p>
          <a:p>
            <a:endParaRPr lang="nl-BE" b="1" dirty="0"/>
          </a:p>
          <a:p>
            <a:r>
              <a:rPr lang="nl-BE" b="1" dirty="0"/>
              <a:t>Geen strikte regels </a:t>
            </a:r>
            <a:r>
              <a:rPr lang="nl-BE" dirty="0"/>
              <a:t>voor </a:t>
            </a:r>
            <a:r>
              <a:rPr lang="nl-BE" b="1" dirty="0"/>
              <a:t>spreiding of frequentie </a:t>
            </a:r>
            <a:r>
              <a:rPr lang="nl-BE" dirty="0"/>
              <a:t>van stalen</a:t>
            </a:r>
          </a:p>
          <a:p>
            <a:r>
              <a:rPr lang="nl-BE" dirty="0"/>
              <a:t>Blijft </a:t>
            </a:r>
            <a:r>
              <a:rPr lang="nl-BE" b="1" dirty="0"/>
              <a:t>verantwoordelijkheid van landbouwer </a:t>
            </a:r>
            <a:r>
              <a:rPr lang="nl-BE" dirty="0"/>
              <a:t>dat stalen voldoende gespreid en aantal groot genoeg is om een realistisch beeld te hebben</a:t>
            </a:r>
          </a:p>
          <a:p>
            <a:pPr marL="266700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28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4448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Analysesysteem </a:t>
            </a:r>
            <a:br>
              <a:rPr lang="nl-BE" dirty="0"/>
            </a:br>
            <a:r>
              <a:rPr lang="nl-BE" dirty="0"/>
              <a:t>Bedrijfsspecifieke samenstelling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SYSTEEM</a:t>
            </a:r>
          </a:p>
          <a:p>
            <a:pPr lvl="1"/>
            <a:r>
              <a:rPr lang="nl-BE" dirty="0"/>
              <a:t>Enkel mogelijk voor </a:t>
            </a:r>
            <a:r>
              <a:rPr lang="nl-BE" b="1" dirty="0"/>
              <a:t>varkensmest</a:t>
            </a:r>
          </a:p>
          <a:p>
            <a:pPr lvl="1"/>
            <a:r>
              <a:rPr lang="nl-BE" dirty="0"/>
              <a:t>bepaald op niveau van de </a:t>
            </a:r>
            <a:r>
              <a:rPr lang="nl-BE" b="1" dirty="0"/>
              <a:t>exploitatie en mestcode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Minimum </a:t>
            </a:r>
            <a:r>
              <a:rPr lang="nl-BE" b="1" dirty="0"/>
              <a:t>4 vrachtstalen laadplaats </a:t>
            </a:r>
            <a:r>
              <a:rPr lang="nl-BE" dirty="0"/>
              <a:t>met inbegrip van minstens 1 staal per stal van zelfde mestsoort</a:t>
            </a:r>
          </a:p>
          <a:p>
            <a:pPr lvl="2"/>
            <a:r>
              <a:rPr lang="nl-BE" dirty="0"/>
              <a:t>Indien variatie OK -&gt; BSM kan. Anders meer stalen</a:t>
            </a:r>
          </a:p>
          <a:p>
            <a:pPr lvl="1"/>
            <a:r>
              <a:rPr lang="nl-BE" dirty="0"/>
              <a:t>Variatietoets is op basis van het </a:t>
            </a:r>
            <a:r>
              <a:rPr lang="nl-BE" b="1" dirty="0"/>
              <a:t>grootste verschil</a:t>
            </a:r>
            <a:endParaRPr lang="nl-BE" dirty="0"/>
          </a:p>
          <a:p>
            <a:pPr lvl="1"/>
            <a:r>
              <a:rPr lang="nl-BE" dirty="0"/>
              <a:t>BSM is </a:t>
            </a:r>
            <a:r>
              <a:rPr lang="nl-BE" b="1" dirty="0"/>
              <a:t>gemiddelde</a:t>
            </a:r>
            <a:r>
              <a:rPr lang="nl-BE" dirty="0"/>
              <a:t> van de stalen waarvan variatie OK is </a:t>
            </a:r>
          </a:p>
          <a:p>
            <a:pPr marL="266700" lvl="1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29</a:t>
            </a:fld>
            <a:endParaRPr lang="nl-BE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F20B616-D78D-4806-9C12-111A0D80D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70346"/>
              </p:ext>
            </p:extLst>
          </p:nvPr>
        </p:nvGraphicFramePr>
        <p:xfrm>
          <a:off x="1699322" y="2233771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13671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848470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53626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Aantal monsters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kgN</a:t>
                      </a:r>
                      <a:r>
                        <a:rPr lang="nl-BE" dirty="0"/>
                        <a:t>/ton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kgP2O5/ton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375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65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77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616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3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6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944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&gt;=10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120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56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200" dirty="0"/>
              <a:t>Aanleiding onderzoek mestsamenstellingen</a:t>
            </a:r>
            <a:br>
              <a:rPr lang="nl-BE" dirty="0"/>
            </a:br>
            <a:r>
              <a:rPr lang="nl-BE" sz="3200" dirty="0"/>
              <a:t>2012-2016</a:t>
            </a:r>
            <a:endParaRPr lang="nl-BE" dirty="0"/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5233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Analysesysteem </a:t>
            </a:r>
            <a:br>
              <a:rPr lang="nl-BE" dirty="0"/>
            </a:br>
            <a:r>
              <a:rPr lang="nl-BE" dirty="0"/>
              <a:t>Bedrijfsspecifieke samenstelling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Aandachtspunten monsternamecampagne</a:t>
            </a:r>
          </a:p>
          <a:p>
            <a:pPr lvl="1"/>
            <a:r>
              <a:rPr lang="nl-BE" dirty="0"/>
              <a:t>Monsternames </a:t>
            </a:r>
            <a:r>
              <a:rPr lang="nl-BE" b="1" dirty="0"/>
              <a:t>zoveel mogelijk spreiden </a:t>
            </a:r>
            <a:r>
              <a:rPr lang="nl-BE" dirty="0"/>
              <a:t>over de tijd zo kunnen lange termijn veranderingen opgevangen worden. </a:t>
            </a:r>
          </a:p>
          <a:p>
            <a:pPr lvl="2"/>
            <a:r>
              <a:rPr lang="nl-BE" dirty="0" err="1"/>
              <a:t>Vb</a:t>
            </a:r>
            <a:r>
              <a:rPr lang="nl-BE" dirty="0"/>
              <a:t> bij een “all-in-</a:t>
            </a:r>
            <a:r>
              <a:rPr lang="nl-BE" dirty="0" err="1"/>
              <a:t>all</a:t>
            </a:r>
            <a:r>
              <a:rPr lang="nl-BE" dirty="0"/>
              <a:t>-out” mest van min. 1 ronde bemonsteren </a:t>
            </a:r>
          </a:p>
          <a:p>
            <a:pPr lvl="2"/>
            <a:r>
              <a:rPr lang="nl-BE" dirty="0"/>
              <a:t>Bedrijven die twee maal per jaar mest afvoeren </a:t>
            </a:r>
          </a:p>
          <a:p>
            <a:pPr lvl="3"/>
            <a:r>
              <a:rPr lang="nl-BE" dirty="0"/>
              <a:t>best tijdens beide campagnes monsternames uitvoeren alvorens over te schakelen naar een BSM </a:t>
            </a:r>
          </a:p>
          <a:p>
            <a:pPr lvl="1"/>
            <a:r>
              <a:rPr lang="nl-BE" b="1" dirty="0"/>
              <a:t>Eerste en laatste transporten </a:t>
            </a:r>
            <a:r>
              <a:rPr lang="nl-BE" dirty="0"/>
              <a:t>van een reeks aaneensluitende vrachten kunnen </a:t>
            </a:r>
            <a:r>
              <a:rPr lang="nl-BE" b="1" dirty="0"/>
              <a:t>best vermeden </a:t>
            </a:r>
            <a:r>
              <a:rPr lang="nl-BE" dirty="0"/>
              <a:t>worden om te bemonsteren. </a:t>
            </a:r>
          </a:p>
          <a:p>
            <a:pPr lvl="1"/>
            <a:r>
              <a:rPr lang="nl-BE" dirty="0"/>
              <a:t>Kelders waarboven verschillende diersoorten (varkens) worden gehouden kunnen best gemixt worden indien mogelijk.  </a:t>
            </a:r>
          </a:p>
          <a:p>
            <a:pPr marL="266700" lvl="1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325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Analysesysteem </a:t>
            </a:r>
            <a:br>
              <a:rPr lang="nl-BE" dirty="0"/>
            </a:br>
            <a:r>
              <a:rPr lang="nl-BE" dirty="0"/>
              <a:t>Bedrijfsspecifieke samenstelling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Aandachtspunten monsternamecampagne</a:t>
            </a:r>
          </a:p>
          <a:p>
            <a:pPr lvl="1"/>
            <a:r>
              <a:rPr lang="nl-BE" dirty="0"/>
              <a:t>Verschillende stallen of kelders kunnen samen genomen worden op voorwaarde dat het </a:t>
            </a:r>
            <a:r>
              <a:rPr lang="nl-BE" b="1" dirty="0"/>
              <a:t>management in alle stallen gelijkaardig </a:t>
            </a:r>
            <a:r>
              <a:rPr lang="nl-BE" dirty="0"/>
              <a:t>is. vb. Diersoort, voeding, waterhuishouding, voedersysteem. </a:t>
            </a:r>
          </a:p>
          <a:p>
            <a:pPr lvl="1"/>
            <a:r>
              <a:rPr lang="nl-BE" b="1" dirty="0"/>
              <a:t>Combineren van verschillende meststromen </a:t>
            </a:r>
            <a:r>
              <a:rPr lang="nl-BE" dirty="0"/>
              <a:t>in een kelder geeft aanleiding tot grote verschillen </a:t>
            </a:r>
          </a:p>
          <a:p>
            <a:pPr lvl="2"/>
            <a:r>
              <a:rPr lang="nl-BE" dirty="0"/>
              <a:t>BSM in praktijk niet toepasbaar, tenzij de handeling een constante is in de bedrijfsvoering. </a:t>
            </a:r>
          </a:p>
          <a:p>
            <a:pPr lvl="2"/>
            <a:r>
              <a:rPr lang="nl-BE" dirty="0" err="1"/>
              <a:t>Vb</a:t>
            </a:r>
            <a:r>
              <a:rPr lang="nl-BE" dirty="0"/>
              <a:t> toevoegen van waswater van luchtwasser, spoelwater, effluent,…</a:t>
            </a:r>
          </a:p>
          <a:p>
            <a:pPr lvl="2"/>
            <a:r>
              <a:rPr lang="nl-BE" dirty="0"/>
              <a:t>Mengeling afgezet als mengeling en niet als zuivere varkensmest</a:t>
            </a:r>
          </a:p>
          <a:p>
            <a:pPr lvl="2"/>
            <a:r>
              <a:rPr lang="nl-BE" dirty="0"/>
              <a:t>Nog beter is dat stroom apart afgezet wordt </a:t>
            </a:r>
          </a:p>
          <a:p>
            <a:pPr marL="266700" lvl="1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1905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 Analysesysteem </a:t>
            </a:r>
            <a:br>
              <a:rPr lang="nl-BE" dirty="0"/>
            </a:br>
            <a:r>
              <a:rPr lang="nl-BE" dirty="0"/>
              <a:t>Bedrijfsspecifieke samenstelling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Aandachtspunten monsternamecampagne</a:t>
            </a:r>
          </a:p>
          <a:p>
            <a:pPr lvl="1"/>
            <a:r>
              <a:rPr lang="nl-BE" b="1" dirty="0" err="1"/>
              <a:t>Emissie-arme</a:t>
            </a:r>
            <a:r>
              <a:rPr lang="nl-BE" b="1" dirty="0"/>
              <a:t> stallen </a:t>
            </a:r>
            <a:r>
              <a:rPr lang="nl-BE" dirty="0"/>
              <a:t>die met verschillende mestkanalen zitten =&gt; uiteenlopende resultaten </a:t>
            </a:r>
          </a:p>
          <a:p>
            <a:pPr lvl="2"/>
            <a:r>
              <a:rPr lang="nl-BE" dirty="0"/>
              <a:t>Een optie hier is om te werken met een tussenopslag en al de mest vanuit de tussenopslag te laten vertrekken.  </a:t>
            </a:r>
          </a:p>
          <a:p>
            <a:pPr lvl="1"/>
            <a:r>
              <a:rPr lang="nl-BE" dirty="0"/>
              <a:t>Maatregelen om de homogeniteit van de mest te bevorderen. =&gt; niet enkel voorafgaand aan de monsternames. </a:t>
            </a:r>
          </a:p>
          <a:p>
            <a:endParaRPr lang="nl-BE" dirty="0"/>
          </a:p>
          <a:p>
            <a:r>
              <a:rPr lang="nl-BE" dirty="0"/>
              <a:t>De resultaten, hoe goed ze ook zijn, hebben enkel waarde als ze bekomen werden uit monsters die de dagdagelijkse praktijk van het bedrijf reflecteren.  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marL="266700" lvl="1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6633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OPVOLGINGSTRAJECT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Bedrijfsspecifieke samenstelling wordt gegeven voor </a:t>
            </a:r>
            <a:r>
              <a:rPr lang="nl-BE" b="1" dirty="0"/>
              <a:t>onbepaalde duur.</a:t>
            </a:r>
            <a:endParaRPr lang="nl-BE" dirty="0"/>
          </a:p>
          <a:p>
            <a:r>
              <a:rPr lang="nl-BE" dirty="0"/>
              <a:t>Verantwoordelijkheid bij landbouwer maar doelstelling blijft dat we werken naar correctere samenstellingen van mest</a:t>
            </a:r>
          </a:p>
          <a:p>
            <a:r>
              <a:rPr lang="nl-BE" dirty="0"/>
              <a:t>Systeem om voor landbouwer en overheid op te volgen of de gebruikte mestinhouden correct zijn.</a:t>
            </a:r>
          </a:p>
          <a:p>
            <a:pPr lvl="1"/>
            <a:r>
              <a:rPr lang="nl-BE" b="1" dirty="0"/>
              <a:t>Jaarlijkse opvolging </a:t>
            </a:r>
            <a:r>
              <a:rPr lang="nl-BE" dirty="0"/>
              <a:t>van de stabiliteit van een bedrijfsspecifieke samenstelling door landbouwer</a:t>
            </a:r>
          </a:p>
          <a:p>
            <a:pPr lvl="1"/>
            <a:r>
              <a:rPr lang="nl-BE" b="1" dirty="0"/>
              <a:t>Evolutie</a:t>
            </a:r>
            <a:r>
              <a:rPr lang="nl-BE" dirty="0"/>
              <a:t> van de samenstelling in de tijd door het systeem</a:t>
            </a:r>
          </a:p>
          <a:p>
            <a:pPr lvl="1"/>
            <a:r>
              <a:rPr lang="nl-BE" b="1" dirty="0"/>
              <a:t>Controle</a:t>
            </a:r>
            <a:r>
              <a:rPr lang="nl-BE" dirty="0"/>
              <a:t> door de mestbank</a:t>
            </a:r>
          </a:p>
          <a:p>
            <a:pPr marL="266700" lvl="1" indent="0">
              <a:buNone/>
            </a:pPr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8901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079F6-D0B0-42F0-BAFA-F62BB788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Jaarlijkse opvolging van BSM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7B14FC-D2A5-4C43-B77D-7AB753FE65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Nemen van opvolgstalen om BSM te toetsen</a:t>
            </a:r>
          </a:p>
          <a:p>
            <a:pPr lvl="1"/>
            <a:r>
              <a:rPr lang="nl-BE" dirty="0"/>
              <a:t>Eerste jaar na bepaling 2 vrachtstalen nadien 1 vrachtstaal</a:t>
            </a:r>
          </a:p>
          <a:p>
            <a:pPr lvl="2"/>
            <a:r>
              <a:rPr lang="nl-BE" dirty="0"/>
              <a:t>Stalen van de VLM komen ook in aanmerking</a:t>
            </a:r>
          </a:p>
          <a:p>
            <a:pPr lvl="1"/>
            <a:r>
              <a:rPr lang="nl-BE" dirty="0"/>
              <a:t>Opvolgstalen worden getoetst aan de </a:t>
            </a:r>
            <a:r>
              <a:rPr lang="nl-BE" b="1" dirty="0"/>
              <a:t>vork 0,75 </a:t>
            </a:r>
            <a:r>
              <a:rPr lang="nl-BE" dirty="0"/>
              <a:t>voor </a:t>
            </a:r>
            <a:r>
              <a:rPr lang="nl-BE" b="1" dirty="0"/>
              <a:t>N</a:t>
            </a:r>
            <a:r>
              <a:rPr lang="nl-BE" dirty="0"/>
              <a:t> en </a:t>
            </a:r>
            <a:r>
              <a:rPr lang="nl-BE" b="1" dirty="0"/>
              <a:t>1</a:t>
            </a:r>
            <a:r>
              <a:rPr lang="nl-BE" dirty="0"/>
              <a:t> voor </a:t>
            </a:r>
            <a:r>
              <a:rPr lang="nl-BE" b="1" dirty="0"/>
              <a:t>P205 (VAR-SMIL)</a:t>
            </a:r>
          </a:p>
          <a:p>
            <a:r>
              <a:rPr lang="nl-BE" b="1" dirty="0"/>
              <a:t>Indien OK</a:t>
            </a:r>
            <a:r>
              <a:rPr lang="nl-BE" dirty="0"/>
              <a:t> -&gt; blijft systeem van 1 vrachtstaal per jaar</a:t>
            </a:r>
          </a:p>
          <a:p>
            <a:r>
              <a:rPr lang="nl-BE" b="1" dirty="0"/>
              <a:t>Indien afwijkend </a:t>
            </a:r>
          </a:p>
          <a:p>
            <a:pPr lvl="1"/>
            <a:r>
              <a:rPr lang="nl-BE" dirty="0"/>
              <a:t>Zoeken naar oorzaak. (BSM verkeerd bepaald, bedrijfsvoering gewijzigd,…)</a:t>
            </a:r>
          </a:p>
          <a:p>
            <a:pPr lvl="1"/>
            <a:r>
              <a:rPr lang="nl-BE" dirty="0"/>
              <a:t>Extra opvolgstalen verplichten</a:t>
            </a:r>
          </a:p>
          <a:p>
            <a:pPr lvl="1"/>
            <a:r>
              <a:rPr lang="nl-BE" dirty="0"/>
              <a:t>Terugvallen op analysesysteem</a:t>
            </a:r>
          </a:p>
          <a:p>
            <a:pPr lvl="1"/>
            <a:endParaRPr lang="nl-BE" b="1" dirty="0"/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19757C-BA70-49B6-B0ED-9C0F4B05E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17BAC7-54D1-4224-B628-23F1000B6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263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73D11-8A85-48D6-B953-6C65C0A7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Evolutie door de jaren heen van de BSM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3A7579-0BF8-42F4-B669-5B7810E90A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Invloeden van buitenaf </a:t>
            </a:r>
            <a:r>
              <a:rPr lang="nl-BE" dirty="0"/>
              <a:t>die mogelijks niet altijd even zichtbaar zijn kunnen een invloed hebben op </a:t>
            </a:r>
            <a:r>
              <a:rPr lang="nl-BE" b="1" dirty="0"/>
              <a:t>langere termijn </a:t>
            </a:r>
            <a:r>
              <a:rPr lang="nl-BE" dirty="0"/>
              <a:t>op de mestsamenstelling.</a:t>
            </a:r>
          </a:p>
          <a:p>
            <a:r>
              <a:rPr lang="nl-BE" b="1" dirty="0"/>
              <a:t>Jaarlijks</a:t>
            </a:r>
            <a:r>
              <a:rPr lang="nl-BE" dirty="0"/>
              <a:t> wordt iedere </a:t>
            </a:r>
            <a:r>
              <a:rPr lang="nl-BE" b="1" dirty="0"/>
              <a:t>BSM gecheckt</a:t>
            </a:r>
            <a:r>
              <a:rPr lang="nl-BE" dirty="0"/>
              <a:t>, op basis van een voortschrijdend gemiddelde van de totale verzameling aan meststalen die gekend zijn.</a:t>
            </a:r>
          </a:p>
          <a:p>
            <a:pPr lvl="1"/>
            <a:r>
              <a:rPr lang="nl-BE" dirty="0"/>
              <a:t>Initiële stalen voor bepaling BSM, opvolgstalen en controlestalen</a:t>
            </a:r>
          </a:p>
          <a:p>
            <a:r>
              <a:rPr lang="nl-BE" dirty="0"/>
              <a:t>Indien </a:t>
            </a:r>
            <a:r>
              <a:rPr lang="nl-BE" b="1" dirty="0"/>
              <a:t>het voortschrijdend gemiddelde </a:t>
            </a:r>
            <a:r>
              <a:rPr lang="nl-BE" dirty="0"/>
              <a:t>blijkt af te wijken van de initieel bepaalde BSM wordt BSM aangepast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070FA01-0E09-481D-AD01-E60355D7A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03BBE0-07EF-4F37-B1B2-4CAF64F8C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8208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Controle mestsamenstelling door de mestbank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Doel blijft dat men werkt met samenstellingen die de realiteit benaderen. </a:t>
            </a:r>
          </a:p>
          <a:p>
            <a:pPr lvl="1"/>
            <a:r>
              <a:rPr lang="nl-BE" dirty="0"/>
              <a:t>Controles op zowel transport met analyse (incl. BSM) als met de forfaitaire waarden</a:t>
            </a:r>
          </a:p>
          <a:p>
            <a:r>
              <a:rPr lang="nl-BE" dirty="0"/>
              <a:t>Mestbank neemt minimaal 2 vrachtstalen, vnl. </a:t>
            </a:r>
            <a:r>
              <a:rPr lang="nl-BE" b="1" dirty="0"/>
              <a:t>laadstalen. </a:t>
            </a:r>
            <a:r>
              <a:rPr lang="nl-BE" dirty="0"/>
              <a:t>Alvorens gevolgen te hangen aan een afwijkende samenstelling</a:t>
            </a:r>
          </a:p>
          <a:p>
            <a:r>
              <a:rPr lang="nl-BE" dirty="0"/>
              <a:t>De periode tussen de 2 vrachtstalen is maximaal 7 dagen gerekend vanaf de eerste </a:t>
            </a:r>
            <a:r>
              <a:rPr lang="nl-BE" dirty="0" err="1"/>
              <a:t>staalnamedatum</a:t>
            </a:r>
            <a:r>
              <a:rPr lang="nl-BE" dirty="0"/>
              <a:t>.</a:t>
            </a:r>
          </a:p>
          <a:p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3788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 OPVOLGINGSTRAJECT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37</a:t>
            </a:fld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10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Controle door de mestbank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Sancties</a:t>
            </a:r>
          </a:p>
          <a:p>
            <a:pPr marL="0" indent="0">
              <a:buNone/>
            </a:pPr>
            <a:r>
              <a:rPr lang="nl-BE" dirty="0"/>
              <a:t>Bij vaststelling van overschrijding mestinhoud zullen er gevolgen gegeven kunnen worden. </a:t>
            </a:r>
          </a:p>
          <a:p>
            <a:pPr marL="0" indent="0">
              <a:buNone/>
            </a:pPr>
            <a:r>
              <a:rPr lang="nl-BE" dirty="0"/>
              <a:t>Mogelijke gevolgen voor de landbouwer:</a:t>
            </a:r>
            <a:endParaRPr lang="nl-BE" b="1" dirty="0"/>
          </a:p>
          <a:p>
            <a:pPr lvl="1"/>
            <a:r>
              <a:rPr lang="nl-BE" b="1" dirty="0"/>
              <a:t>Voormeldingsplicht </a:t>
            </a:r>
            <a:r>
              <a:rPr lang="nl-BE" dirty="0"/>
              <a:t>op niveau staalnemer en landbouwer</a:t>
            </a:r>
          </a:p>
          <a:p>
            <a:pPr lvl="1"/>
            <a:r>
              <a:rPr lang="nl-BE" b="1" dirty="0"/>
              <a:t>Geldigheidstermijn</a:t>
            </a:r>
            <a:r>
              <a:rPr lang="nl-BE" dirty="0"/>
              <a:t> van </a:t>
            </a:r>
            <a:r>
              <a:rPr lang="nl-BE" b="1" dirty="0"/>
              <a:t>mestanalyses</a:t>
            </a:r>
            <a:r>
              <a:rPr lang="nl-BE" dirty="0"/>
              <a:t> beperken in tijd. Standaard is 3 maand.</a:t>
            </a:r>
          </a:p>
          <a:p>
            <a:pPr lvl="1"/>
            <a:r>
              <a:rPr lang="nl-BE" dirty="0"/>
              <a:t>Keuze </a:t>
            </a:r>
            <a:r>
              <a:rPr lang="nl-BE" b="1" dirty="0" err="1"/>
              <a:t>nutriëntenopvolgingssysteem</a:t>
            </a:r>
            <a:r>
              <a:rPr lang="nl-BE" b="1" dirty="0"/>
              <a:t> opleggen (Algemene forfait of analyses)</a:t>
            </a:r>
          </a:p>
          <a:p>
            <a:pPr lvl="1"/>
            <a:r>
              <a:rPr lang="nl-BE" dirty="0"/>
              <a:t>Aantal</a:t>
            </a:r>
            <a:r>
              <a:rPr lang="nl-BE" b="1" dirty="0"/>
              <a:t> opvolgstalen </a:t>
            </a:r>
            <a:r>
              <a:rPr lang="nl-BE" dirty="0"/>
              <a:t>bijsturen</a:t>
            </a:r>
          </a:p>
          <a:p>
            <a:pPr lvl="1"/>
            <a:r>
              <a:rPr lang="nl-BE" dirty="0"/>
              <a:t>Verplichten om te </a:t>
            </a:r>
            <a:r>
              <a:rPr lang="nl-BE" b="1" dirty="0"/>
              <a:t>werken met samenstelling gemeten door Mestbank</a:t>
            </a:r>
          </a:p>
          <a:p>
            <a:endParaRPr lang="nl-BE" b="1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888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D4E70D-5544-4438-BF11-A9865E310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499" y="2603828"/>
            <a:ext cx="8320146" cy="208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dirty="0"/>
              <a:t>Randvoorwaarden en gevolgen</a:t>
            </a:r>
            <a:br>
              <a:rPr lang="nl-BE" dirty="0"/>
            </a:br>
            <a:r>
              <a:rPr lang="nl-BE" b="0" dirty="0"/>
              <a:t>- </a:t>
            </a:r>
            <a:r>
              <a:rPr lang="nl-BE" sz="2800" b="0" dirty="0"/>
              <a:t>Analyseplicht</a:t>
            </a:r>
            <a:br>
              <a:rPr lang="nl-BE" sz="2800" b="0" dirty="0"/>
            </a:br>
            <a:r>
              <a:rPr lang="nl-BE" sz="2800" b="0" dirty="0"/>
              <a:t>- </a:t>
            </a:r>
            <a:r>
              <a:rPr lang="nl-BE" sz="2800" b="0" dirty="0" err="1"/>
              <a:t>NERmvw</a:t>
            </a:r>
            <a:br>
              <a:rPr lang="nl-BE" sz="2800" b="0" dirty="0"/>
            </a:br>
            <a:r>
              <a:rPr lang="nl-BE" sz="2800" b="0" dirty="0"/>
              <a:t>- Stocks</a:t>
            </a:r>
            <a:br>
              <a:rPr lang="nl-BE" sz="2800" b="0" dirty="0"/>
            </a:br>
            <a:r>
              <a:rPr lang="nl-BE" sz="2800" b="0" dirty="0"/>
              <a:t>- Vrachtstalen</a:t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252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Gevarieerde samenstelling van varkensmest. </a:t>
            </a:r>
          </a:p>
          <a:p>
            <a:pPr lvl="1"/>
            <a:r>
              <a:rPr lang="nl-BE" dirty="0"/>
              <a:t>Landbouwers voeren een zelfde mestsoort af met verschillende waarden die ver uit elkaar liggen </a:t>
            </a:r>
            <a:r>
              <a:rPr lang="nl-BE" dirty="0" err="1"/>
              <a:t>afh</a:t>
            </a:r>
            <a:r>
              <a:rPr lang="nl-BE" dirty="0"/>
              <a:t>. van bestemming</a:t>
            </a:r>
          </a:p>
          <a:p>
            <a:pPr lvl="2"/>
            <a:r>
              <a:rPr lang="nl-BE" dirty="0"/>
              <a:t>Samenstelling naar verwerking is bijna altijd hoger</a:t>
            </a:r>
          </a:p>
          <a:p>
            <a:pPr lvl="1"/>
            <a:r>
              <a:rPr lang="nl-BE" dirty="0"/>
              <a:t>Analyseverslagen met hogere inhoudswaarden bestaan</a:t>
            </a:r>
          </a:p>
          <a:p>
            <a:pPr lvl="1"/>
            <a:r>
              <a:rPr lang="nl-BE" dirty="0"/>
              <a:t>Algemene forfaits verouderd?</a:t>
            </a:r>
          </a:p>
          <a:p>
            <a:r>
              <a:rPr lang="nl-BE" b="1" dirty="0"/>
              <a:t>Mestbank stalen (sinds 2009)</a:t>
            </a:r>
          </a:p>
          <a:p>
            <a:pPr lvl="1"/>
            <a:r>
              <a:rPr lang="nl-BE" dirty="0"/>
              <a:t>Hogere waarden van mestsamenstelling worden nooit gemeten</a:t>
            </a:r>
          </a:p>
          <a:p>
            <a:pPr lvl="1"/>
            <a:r>
              <a:rPr lang="nl-BE" dirty="0"/>
              <a:t>Forfaitaire waarden bijna nooit gemeten, maar systematisch lager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20065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RANDGEVOLGEN implementatie</a:t>
            </a:r>
            <a:br>
              <a:rPr lang="nl-BE" dirty="0"/>
            </a:br>
            <a:r>
              <a:rPr lang="nl-BE" sz="2800" dirty="0">
                <a:solidFill>
                  <a:srgbClr val="00B050"/>
                </a:solidFill>
              </a:rPr>
              <a:t>Analyseplicht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Analyseplicht naar mestverwerking en export</a:t>
            </a:r>
          </a:p>
          <a:p>
            <a:pPr marL="0" indent="0">
              <a:buNone/>
            </a:pPr>
            <a:r>
              <a:rPr lang="nl-BE" dirty="0"/>
              <a:t>	analyseplicht naar mestverwerking en export wordt afgeschaft	=&gt; Keuze voor 1 systeem </a:t>
            </a:r>
            <a:r>
              <a:rPr lang="nl-BE"/>
              <a:t>wil zeggen dat </a:t>
            </a:r>
            <a:r>
              <a:rPr lang="nl-BE" dirty="0"/>
              <a:t>alles met dezelfde 	inhoudswaarden wordt gereden ongeacht de bestemming </a:t>
            </a:r>
          </a:p>
          <a:p>
            <a:pPr marL="0" indent="0">
              <a:buNone/>
            </a:pPr>
            <a:r>
              <a:rPr lang="nl-BE" dirty="0"/>
              <a:t>	=&gt; nieuwe forfaits benaderen meer de werkelijkheid </a:t>
            </a:r>
          </a:p>
          <a:p>
            <a:endParaRPr lang="nl-BE" dirty="0"/>
          </a:p>
          <a:p>
            <a:endParaRPr lang="nl-BE" b="1" dirty="0"/>
          </a:p>
          <a:p>
            <a:pPr marL="266700" lvl="1" indent="0">
              <a:buNone/>
            </a:pPr>
            <a:endParaRPr lang="nl-BE" dirty="0"/>
          </a:p>
          <a:p>
            <a:pPr marL="266700" lvl="1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40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1882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RANDGEVOLGEN implementatie </a:t>
            </a:r>
            <a:r>
              <a:rPr lang="nl-BE" dirty="0" err="1">
                <a:solidFill>
                  <a:srgbClr val="00B050"/>
                </a:solidFill>
              </a:rPr>
              <a:t>NERmvw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50935" y="1550113"/>
            <a:ext cx="7708899" cy="4384157"/>
          </a:xfrm>
        </p:spPr>
        <p:txBody>
          <a:bodyPr/>
          <a:lstStyle/>
          <a:p>
            <a:r>
              <a:rPr lang="nl-BE" b="1" dirty="0" err="1"/>
              <a:t>NERmvw</a:t>
            </a:r>
            <a:endParaRPr lang="nl-BE" b="1" dirty="0"/>
          </a:p>
          <a:p>
            <a:pPr lvl="1"/>
            <a:r>
              <a:rPr lang="nl-BE" dirty="0"/>
              <a:t>Streven naar realiteit heeft ook een invloed op de </a:t>
            </a:r>
            <a:r>
              <a:rPr lang="nl-BE" dirty="0" err="1"/>
              <a:t>NERmvw</a:t>
            </a:r>
            <a:r>
              <a:rPr lang="nl-BE" dirty="0"/>
              <a:t>. </a:t>
            </a:r>
          </a:p>
          <a:p>
            <a:pPr lvl="1"/>
            <a:r>
              <a:rPr lang="nl-BE" dirty="0"/>
              <a:t>Landbouwer moet op basis van mestsamenstelling zijn </a:t>
            </a:r>
            <a:r>
              <a:rPr lang="nl-BE" dirty="0" err="1"/>
              <a:t>NERmvw</a:t>
            </a:r>
            <a:r>
              <a:rPr lang="nl-BE" dirty="0"/>
              <a:t> bewijzen. </a:t>
            </a:r>
          </a:p>
          <a:p>
            <a:pPr lvl="1"/>
            <a:r>
              <a:rPr lang="nl-BE" dirty="0"/>
              <a:t>Berekening Netto-uitbreiding varkens (</a:t>
            </a:r>
            <a:r>
              <a:rPr lang="nl-BE" dirty="0" err="1"/>
              <a:t>uitz</a:t>
            </a:r>
            <a:r>
              <a:rPr lang="nl-BE" dirty="0"/>
              <a:t>. biggen) wijzigt</a:t>
            </a:r>
          </a:p>
          <a:p>
            <a:pPr lvl="2"/>
            <a:r>
              <a:rPr lang="nl-BE" dirty="0"/>
              <a:t>Berekeningswijze varkens: Forfaitaire uitscheidingsnormen worden vervangen door </a:t>
            </a:r>
            <a:r>
              <a:rPr lang="nl-BE" b="1" dirty="0"/>
              <a:t>gemiddelde regressiewaarden 2016</a:t>
            </a:r>
          </a:p>
          <a:p>
            <a:pPr lvl="2"/>
            <a:endParaRPr lang="nl-BE" b="1" dirty="0"/>
          </a:p>
          <a:p>
            <a:endParaRPr lang="nl-BE" b="1" dirty="0"/>
          </a:p>
          <a:p>
            <a:endParaRPr lang="nl-BE" b="1" dirty="0"/>
          </a:p>
          <a:p>
            <a:endParaRPr lang="nl-BE" b="1" dirty="0"/>
          </a:p>
          <a:p>
            <a:r>
              <a:rPr lang="nl-BE" b="1" dirty="0"/>
              <a:t>Basisplicht</a:t>
            </a:r>
          </a:p>
          <a:p>
            <a:pPr lvl="1"/>
            <a:r>
              <a:rPr lang="nl-BE" dirty="0"/>
              <a:t>Wordt niet herrekend</a:t>
            </a:r>
          </a:p>
          <a:p>
            <a:pPr marL="0" indent="0">
              <a:buNone/>
            </a:pPr>
            <a:endParaRPr lang="nl-BE" dirty="0"/>
          </a:p>
          <a:p>
            <a:pPr marL="266700" lvl="1" indent="0">
              <a:buNone/>
            </a:pPr>
            <a:endParaRPr lang="nl-BE" dirty="0"/>
          </a:p>
          <a:p>
            <a:pPr marL="266700" lvl="1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41</a:t>
            </a:fld>
            <a:endParaRPr lang="nl-BE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E8658A4-63E0-4F03-BEEB-95BDFD0F89CF}"/>
              </a:ext>
            </a:extLst>
          </p:cNvPr>
          <p:cNvGraphicFramePr>
            <a:graphicFrameLocks noGrp="1"/>
          </p:cNvGraphicFramePr>
          <p:nvPr/>
        </p:nvGraphicFramePr>
        <p:xfrm>
          <a:off x="1278048" y="3742191"/>
          <a:ext cx="745467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7830">
                  <a:extLst>
                    <a:ext uri="{9D8B030D-6E8A-4147-A177-3AD203B41FA5}">
                      <a16:colId xmlns:a16="http://schemas.microsoft.com/office/drawing/2014/main" val="1399487720"/>
                    </a:ext>
                  </a:extLst>
                </a:gridCol>
                <a:gridCol w="1539450">
                  <a:extLst>
                    <a:ext uri="{9D8B030D-6E8A-4147-A177-3AD203B41FA5}">
                      <a16:colId xmlns:a16="http://schemas.microsoft.com/office/drawing/2014/main" val="959812468"/>
                    </a:ext>
                  </a:extLst>
                </a:gridCol>
                <a:gridCol w="1707391">
                  <a:extLst>
                    <a:ext uri="{9D8B030D-6E8A-4147-A177-3AD203B41FA5}">
                      <a16:colId xmlns:a16="http://schemas.microsoft.com/office/drawing/2014/main" val="582707099"/>
                    </a:ext>
                  </a:extLst>
                </a:gridCol>
              </a:tblGrid>
              <a:tr h="48031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Forfaitaire uitscheiding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Regressie </a:t>
                      </a:r>
                    </a:p>
                    <a:p>
                      <a:pPr algn="ctr"/>
                      <a:r>
                        <a:rPr lang="nl-BE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006146"/>
                  </a:ext>
                </a:extLst>
              </a:tr>
              <a:tr h="278278">
                <a:tc>
                  <a:txBody>
                    <a:bodyPr/>
                    <a:lstStyle/>
                    <a:p>
                      <a:r>
                        <a:rPr lang="nl-BE" dirty="0"/>
                        <a:t>Andere varkens van 20 tot 110kg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10,07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897848"/>
                  </a:ext>
                </a:extLst>
              </a:tr>
              <a:tr h="278278">
                <a:tc>
                  <a:txBody>
                    <a:bodyPr/>
                    <a:lstStyle/>
                    <a:p>
                      <a:r>
                        <a:rPr lang="nl-BE" dirty="0"/>
                        <a:t>Andere varkens van meer dan 110kg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29,61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20,44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24135"/>
                  </a:ext>
                </a:extLst>
              </a:tr>
              <a:tr h="278278">
                <a:tc>
                  <a:txBody>
                    <a:bodyPr/>
                    <a:lstStyle/>
                    <a:p>
                      <a:r>
                        <a:rPr lang="nl-BE" dirty="0"/>
                        <a:t>Beren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29,61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19,61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024154"/>
                  </a:ext>
                </a:extLst>
              </a:tr>
              <a:tr h="278278">
                <a:tc>
                  <a:txBody>
                    <a:bodyPr/>
                    <a:lstStyle/>
                    <a:p>
                      <a:r>
                        <a:rPr lang="nl-BE" dirty="0"/>
                        <a:t>Zeugen, incl. biggen tot 7kg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29,61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20,46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011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58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RANDGEVOLGEN implementatie </a:t>
            </a:r>
            <a:r>
              <a:rPr lang="nl-BE" dirty="0" err="1">
                <a:solidFill>
                  <a:srgbClr val="00B050"/>
                </a:solidFill>
              </a:rPr>
              <a:t>NERmvw</a:t>
            </a:r>
            <a:endParaRPr lang="nl-BE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50935" y="1550113"/>
            <a:ext cx="7708899" cy="4384157"/>
          </a:xfrm>
        </p:spPr>
        <p:txBody>
          <a:bodyPr/>
          <a:lstStyle/>
          <a:p>
            <a:pPr marL="541338" lvl="2" indent="0">
              <a:buNone/>
            </a:pPr>
            <a:endParaRPr lang="nl-BE" b="1" dirty="0"/>
          </a:p>
          <a:p>
            <a:r>
              <a:rPr lang="nl-BE" dirty="0"/>
              <a:t># NER-</a:t>
            </a:r>
            <a:r>
              <a:rPr lang="nl-BE" dirty="0" err="1"/>
              <a:t>MVWv</a:t>
            </a:r>
            <a:r>
              <a:rPr lang="nl-BE" dirty="0"/>
              <a:t> blijft behouden, hoeveelheid te verwerken N wijzigt</a:t>
            </a:r>
          </a:p>
          <a:p>
            <a:r>
              <a:rPr lang="nl-BE" dirty="0"/>
              <a:t>Herrekende hoeveelheid te verwerken N </a:t>
            </a:r>
            <a:r>
              <a:rPr lang="nl-BE" b="1" dirty="0"/>
              <a:t>raadpleegbaar op het Mestbankloket begin 2018</a:t>
            </a:r>
          </a:p>
          <a:p>
            <a:endParaRPr lang="nl-BE" b="1" dirty="0"/>
          </a:p>
          <a:p>
            <a:endParaRPr lang="nl-BE" b="1" dirty="0"/>
          </a:p>
          <a:p>
            <a:r>
              <a:rPr lang="nl-BE" b="1" dirty="0">
                <a:solidFill>
                  <a:srgbClr val="00B050"/>
                </a:solidFill>
              </a:rPr>
              <a:t>Basisplicht</a:t>
            </a:r>
          </a:p>
          <a:p>
            <a:pPr lvl="1"/>
            <a:r>
              <a:rPr lang="nl-BE" dirty="0"/>
              <a:t>Wordt niet herrekend</a:t>
            </a:r>
          </a:p>
          <a:p>
            <a:pPr marL="0" indent="0">
              <a:buNone/>
            </a:pPr>
            <a:endParaRPr lang="nl-BE" dirty="0"/>
          </a:p>
          <a:p>
            <a:pPr marL="266700" lvl="1" indent="0">
              <a:buNone/>
            </a:pPr>
            <a:endParaRPr lang="nl-BE" dirty="0"/>
          </a:p>
          <a:p>
            <a:pPr marL="266700" lvl="1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42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5262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454B6-FCD2-4C67-8EE1-77167269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NERmvw</a:t>
            </a:r>
            <a:r>
              <a:rPr lang="nl-BE" dirty="0"/>
              <a:t> wijziging</a:t>
            </a:r>
            <a:br>
              <a:rPr lang="nl-BE" dirty="0"/>
            </a:br>
            <a:r>
              <a:rPr lang="nl-BE" dirty="0"/>
              <a:t>Wat heeft dit concreet als gevolg?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E368A-FE98-4DE8-867C-4E7E92ECC9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b="1" dirty="0"/>
              <a:t>Vlaanderen</a:t>
            </a:r>
          </a:p>
          <a:p>
            <a:pPr lvl="1"/>
            <a:r>
              <a:rPr lang="nl-BE" dirty="0"/>
              <a:t>Vandaag verwerkingsplicht </a:t>
            </a:r>
            <a:r>
              <a:rPr lang="nl-BE" b="1" u="sng" dirty="0"/>
              <a:t>+</a:t>
            </a:r>
            <a:r>
              <a:rPr lang="nl-BE" b="1" dirty="0"/>
              <a:t> 9 </a:t>
            </a:r>
            <a:r>
              <a:rPr lang="nl-BE" b="1" dirty="0" err="1"/>
              <a:t>milj</a:t>
            </a:r>
            <a:r>
              <a:rPr lang="nl-BE" b="1" dirty="0"/>
              <a:t>. kg N </a:t>
            </a:r>
            <a:r>
              <a:rPr lang="nl-BE" sz="1600" dirty="0"/>
              <a:t>(</a:t>
            </a:r>
            <a:r>
              <a:rPr lang="nl-BE" sz="1600" dirty="0" err="1"/>
              <a:t>NERmvw</a:t>
            </a:r>
            <a:r>
              <a:rPr lang="nl-BE" sz="1600" dirty="0"/>
              <a:t>) </a:t>
            </a:r>
            <a:r>
              <a:rPr lang="nl-BE" dirty="0"/>
              <a:t>uit varkensmest	</a:t>
            </a:r>
          </a:p>
          <a:p>
            <a:pPr lvl="1"/>
            <a:r>
              <a:rPr lang="nl-BE" dirty="0"/>
              <a:t>Herrekening op basis van de gemiddelde regressie</a:t>
            </a:r>
          </a:p>
          <a:p>
            <a:pPr marL="266700" lvl="1" indent="0">
              <a:buNone/>
            </a:pPr>
            <a:r>
              <a:rPr lang="nl-BE" dirty="0"/>
              <a:t>	</a:t>
            </a:r>
            <a:r>
              <a:rPr lang="nl-BE" u="sng" dirty="0"/>
              <a:t>+</a:t>
            </a:r>
            <a:r>
              <a:rPr lang="nl-BE" dirty="0"/>
              <a:t> </a:t>
            </a:r>
            <a:r>
              <a:rPr lang="nl-BE" b="1" dirty="0"/>
              <a:t>6,9 </a:t>
            </a:r>
            <a:r>
              <a:rPr lang="nl-BE" b="1" dirty="0" err="1"/>
              <a:t>milj</a:t>
            </a:r>
            <a:r>
              <a:rPr lang="nl-BE" b="1" dirty="0"/>
              <a:t>. kg N </a:t>
            </a:r>
            <a:r>
              <a:rPr lang="nl-BE" dirty="0"/>
              <a:t>verwerkingsplicht uit varkensmest</a:t>
            </a:r>
          </a:p>
          <a:p>
            <a:pPr marL="266700" lvl="1" indent="0">
              <a:buNone/>
            </a:pPr>
            <a:r>
              <a:rPr lang="nl-BE" b="1" u="sng" dirty="0"/>
              <a:t>+</a:t>
            </a:r>
            <a:r>
              <a:rPr lang="nl-BE" b="1" dirty="0"/>
              <a:t> 2 </a:t>
            </a:r>
            <a:r>
              <a:rPr lang="nl-BE" b="1" dirty="0" err="1"/>
              <a:t>milj</a:t>
            </a:r>
            <a:r>
              <a:rPr lang="nl-BE" b="1" dirty="0"/>
              <a:t>. kg N</a:t>
            </a:r>
            <a:r>
              <a:rPr lang="nl-BE" dirty="0"/>
              <a:t> minder die verplicht naar verwerking moet 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E47C00-C53F-48FE-9617-8A84C34E8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A0D554-1C23-4760-888D-DCF1D2639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43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89707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8BB80-CC51-4C5A-A1B5-0EF0766F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RANDGEVOLGEN implementatie </a:t>
            </a:r>
            <a:r>
              <a:rPr lang="nl-BE" dirty="0">
                <a:solidFill>
                  <a:srgbClr val="00B050"/>
                </a:solidFill>
              </a:rPr>
              <a:t>Aangifte - Opslag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ED578F-F9DD-4DE8-822D-4D87915CED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Algemene forfait </a:t>
            </a:r>
            <a:r>
              <a:rPr lang="nl-BE" dirty="0"/>
              <a:t>indien men werkt volgens dat systeem</a:t>
            </a:r>
          </a:p>
          <a:p>
            <a:r>
              <a:rPr lang="nl-BE" dirty="0"/>
              <a:t>Indien men werkt met </a:t>
            </a:r>
            <a:r>
              <a:rPr lang="nl-BE" b="1" dirty="0"/>
              <a:t>analyses</a:t>
            </a:r>
          </a:p>
          <a:p>
            <a:pPr lvl="1"/>
            <a:r>
              <a:rPr lang="nl-BE" dirty="0"/>
              <a:t>BSM indien men een BSM heeft</a:t>
            </a:r>
          </a:p>
          <a:p>
            <a:pPr lvl="1"/>
            <a:r>
              <a:rPr lang="nl-BE" dirty="0"/>
              <a:t>Geldige gemiddelde analysewaarde of putstaal (van niet varkensmest) (Na 1/10/20XX)</a:t>
            </a:r>
          </a:p>
          <a:p>
            <a:pPr lvl="1"/>
            <a:r>
              <a:rPr lang="nl-BE" dirty="0"/>
              <a:t>Geen geldige analyse -&gt; gemiddelde van alle beschikbare analyses van het afgelopen jaar.</a:t>
            </a:r>
          </a:p>
          <a:p>
            <a:pPr lvl="1"/>
            <a:r>
              <a:rPr lang="nl-BE" dirty="0"/>
              <a:t>Men heeft niet minstens 2 vrachtstalen om met een gemiddelde te kunnen werken -&gt; algemene forfait. </a:t>
            </a:r>
          </a:p>
          <a:p>
            <a:pPr lvl="1"/>
            <a:r>
              <a:rPr lang="nl-BE" dirty="0"/>
              <a:t>Als er geen forfait bestaat dan opslagstaal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013925-78E9-49F1-B3A5-5FBFB9262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6B7563-6D64-4AE2-BE27-B9FE5B840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44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9220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7874A-05F5-4F76-B2C8-8AE94802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RANDGEVOLGEN implementatie </a:t>
            </a:r>
            <a:r>
              <a:rPr lang="nl-BE" dirty="0">
                <a:solidFill>
                  <a:srgbClr val="00B050"/>
                </a:solidFill>
              </a:rPr>
              <a:t>Aangifte - opslag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E1BCF2-C129-4073-90A6-2A5489DEA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0937" y="1721005"/>
            <a:ext cx="7708899" cy="3960813"/>
          </a:xfrm>
        </p:spPr>
        <p:txBody>
          <a:bodyPr/>
          <a:lstStyle/>
          <a:p>
            <a:r>
              <a:rPr lang="nl-BE" b="1" dirty="0"/>
              <a:t>Wat als een landbouwer switcht van systeem?</a:t>
            </a:r>
          </a:p>
          <a:p>
            <a:pPr lvl="1"/>
            <a:r>
              <a:rPr lang="nl-BE" dirty="0"/>
              <a:t>Landbouwer heeft in 2018 gekozen voor forfait en dus stock op 1.1.2019 is de FF</a:t>
            </a:r>
          </a:p>
          <a:p>
            <a:pPr lvl="1"/>
            <a:r>
              <a:rPr lang="nl-BE" dirty="0"/>
              <a:t>Landbouwer kiest dan in 2019 voor analyses dan is de stock op 1.1.2020 op basis van analyses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Eventuele evaluatie heeft dan als gevolg</a:t>
            </a:r>
          </a:p>
          <a:p>
            <a:pPr lvl="2"/>
            <a:r>
              <a:rPr lang="nl-BE" dirty="0"/>
              <a:t>Evaluatie 2018 wordt inhoud begin- en eindstock gerekend aan FF</a:t>
            </a:r>
          </a:p>
          <a:p>
            <a:pPr lvl="2"/>
            <a:r>
              <a:rPr lang="nl-BE" dirty="0"/>
              <a:t>Evaluatie 2019 wordt inhoud begin-en eindstock gerekend aan analysewaarde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6E9509-C7F7-47BD-ABB5-9D7D4C5FF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F9F183-90A5-4826-AF5B-F42B58467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45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0178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63E6EEF-F1CB-4459-A303-C0ECF09B4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0937" y="1721005"/>
            <a:ext cx="7708899" cy="43843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Vanaf 01/01/2018: resultaten putstalen </a:t>
            </a:r>
            <a:r>
              <a:rPr lang="nl-BE" dirty="0" err="1"/>
              <a:t>mengmesten</a:t>
            </a:r>
            <a:r>
              <a:rPr lang="nl-BE" dirty="0"/>
              <a:t> van de diersoort varkens kunnen niet meer gebruikt worden voor opmaak transportdocumenten.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Vrachtstalen kunnen enkel genomen worden door middel van een </a:t>
            </a:r>
            <a:r>
              <a:rPr lang="nl-BE" b="1" dirty="0"/>
              <a:t>bemonsteringsapparaat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Vrachtstalen kunnen enkel aan de </a:t>
            </a:r>
            <a:r>
              <a:rPr lang="nl-BE" b="1" dirty="0"/>
              <a:t>laadplaats </a:t>
            </a:r>
            <a:r>
              <a:rPr lang="nl-BE" dirty="0"/>
              <a:t>genomen worden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b="1" dirty="0"/>
              <a:t>Knelpunt:</a:t>
            </a:r>
            <a:r>
              <a:rPr lang="nl-BE" dirty="0"/>
              <a:t> onmogelijk dat deze </a:t>
            </a:r>
            <a:r>
              <a:rPr lang="nl-BE" dirty="0" err="1"/>
              <a:t>staalnames</a:t>
            </a:r>
            <a:r>
              <a:rPr lang="nl-BE" dirty="0"/>
              <a:t> enkel kunnen uitgevoerd worden door erkende </a:t>
            </a:r>
            <a:r>
              <a:rPr lang="nl-BE" b="1" dirty="0"/>
              <a:t>labo’s</a:t>
            </a:r>
          </a:p>
          <a:p>
            <a:pPr marL="0" indent="0">
              <a:buNone/>
            </a:pPr>
            <a:r>
              <a:rPr lang="nl-BE" dirty="0"/>
              <a:t>	→ organisatorisch zeer moeilijk: grootse piek van half februari tot 	     half april  (uitrijperiode voorjaar)</a:t>
            </a:r>
          </a:p>
          <a:p>
            <a:pPr marL="0" indent="0">
              <a:buNone/>
            </a:pPr>
            <a:r>
              <a:rPr lang="nl-BE" dirty="0"/>
              <a:t>	→ financieel: </a:t>
            </a:r>
            <a:r>
              <a:rPr lang="nl-NL" dirty="0"/>
              <a:t>dit zal extra kosten met zich meebrengen door de 	     lange wachttijden daar men minstens 2 vrachten zal moeten    	     bemonsteren om gedurende 3 maand met een geldige analyse       	     te rijden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45BE404-F59D-4247-A844-E7B8EC94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605005"/>
            <a:ext cx="7708899" cy="1116000"/>
          </a:xfrm>
        </p:spPr>
        <p:txBody>
          <a:bodyPr/>
          <a:lstStyle/>
          <a:p>
            <a:r>
              <a:rPr lang="nl-BE" dirty="0"/>
              <a:t>RANDGEVOLGEN implementatie </a:t>
            </a:r>
            <a:r>
              <a:rPr lang="nl-BE" dirty="0">
                <a:solidFill>
                  <a:srgbClr val="00B050"/>
                </a:solidFill>
              </a:rPr>
              <a:t>Vrachtbemonsteringen</a:t>
            </a:r>
          </a:p>
        </p:txBody>
      </p:sp>
    </p:spTree>
    <p:extLst>
      <p:ext uri="{BB962C8B-B14F-4D97-AF65-F5344CB8AC3E}">
        <p14:creationId xmlns:p14="http://schemas.microsoft.com/office/powerpoint/2010/main" val="81890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EACC63-3CC2-4A71-AFDC-3C86439607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0938" y="1619453"/>
            <a:ext cx="7708899" cy="45450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Mogelijkheid voorzien dat </a:t>
            </a:r>
            <a:r>
              <a:rPr lang="nl-BE" b="1" dirty="0"/>
              <a:t>transporteurs</a:t>
            </a:r>
            <a:r>
              <a:rPr lang="nl-BE" dirty="0"/>
              <a:t> deze stalen kunnen nemen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Toelichtingen op </a:t>
            </a:r>
            <a:r>
              <a:rPr lang="nl-BE" b="1" dirty="0"/>
              <a:t>3 en 4 juli aan de transportsector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Erkenning voor transporteurs die deze service willen leveren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Opleidingen voorzien voor transportsector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BE" dirty="0"/>
              <a:t>13/11/2017 en 28/11/2017 + 1 extra datum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Wijzigingen die komende zijn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Demo vrachtbemonstering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BE" dirty="0"/>
              <a:t>Minimale vereisten naar kwaliteitshandboek om erkenning te krijgen</a:t>
            </a:r>
          </a:p>
          <a:p>
            <a:pPr marL="0" indent="0">
              <a:buNone/>
            </a:pPr>
            <a:r>
              <a:rPr lang="nl-BE" b="1" dirty="0"/>
              <a:t>Overgangsmaatregel:</a:t>
            </a:r>
            <a:r>
              <a:rPr lang="nl-BE" dirty="0"/>
              <a:t> Putstalen genomen eind 2017 zullen nog gedurende 3 maand </a:t>
            </a:r>
            <a:r>
              <a:rPr lang="nl-BE" sz="1800" dirty="0"/>
              <a:t>(vanaf datum </a:t>
            </a:r>
            <a:r>
              <a:rPr lang="nl-BE" sz="1800" dirty="0" err="1"/>
              <a:t>staalname</a:t>
            </a:r>
            <a:r>
              <a:rPr lang="nl-BE" sz="1800" dirty="0"/>
              <a:t>) </a:t>
            </a:r>
            <a:r>
              <a:rPr lang="nl-BE" dirty="0"/>
              <a:t>gebruikt kunnen worden door landbouwers die gebruik willen maken van het analyse systeem.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EBCF4C-D4E0-4CEF-9321-EB7F6C4A0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A1C3E9-1DE7-4DCA-B146-4690C8ED5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47</a:t>
            </a:fld>
            <a:endParaRPr lang="nl-B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317F60C-1D1E-4CD3-9F26-89BD4C73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642938"/>
            <a:ext cx="7708900" cy="46037"/>
          </a:xfrm>
        </p:spPr>
        <p:txBody>
          <a:bodyPr/>
          <a:lstStyle/>
          <a:p>
            <a:r>
              <a:rPr lang="nl-BE" dirty="0"/>
              <a:t>RANDGEVOLGEN implementatie </a:t>
            </a:r>
            <a:r>
              <a:rPr lang="nl-BE" dirty="0">
                <a:solidFill>
                  <a:srgbClr val="00B050"/>
                </a:solidFill>
              </a:rPr>
              <a:t>Vrachtbemonsteringen</a:t>
            </a:r>
          </a:p>
        </p:txBody>
      </p:sp>
    </p:spTree>
    <p:extLst>
      <p:ext uri="{BB962C8B-B14F-4D97-AF65-F5344CB8AC3E}">
        <p14:creationId xmlns:p14="http://schemas.microsoft.com/office/powerpoint/2010/main" val="404595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A869F-A87B-4CDD-8276-4F4CBEB5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Landbouwer redeneert vanuit zijn balans. </a:t>
            </a:r>
            <a:r>
              <a:rPr lang="nl-BE" dirty="0">
                <a:solidFill>
                  <a:srgbClr val="FF0000"/>
                </a:solidFill>
              </a:rPr>
              <a:t>NUTRIENTEN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AF6A5AB-5D62-4D42-9126-71B9EEE2D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AF4F57-5D15-4945-A8C9-259235653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48</a:t>
            </a:fld>
            <a:endParaRPr lang="nl-BE" dirty="0"/>
          </a:p>
        </p:txBody>
      </p:sp>
      <p:graphicFrame>
        <p:nvGraphicFramePr>
          <p:cNvPr id="11" name="Tijdelijke aanduiding voor inhoud 10">
            <a:extLst>
              <a:ext uri="{FF2B5EF4-FFF2-40B4-BE49-F238E27FC236}">
                <a16:creationId xmlns:a16="http://schemas.microsoft.com/office/drawing/2014/main" id="{A5B7546F-6D5D-4E70-9A85-60B7C1E68A6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6149655"/>
              </p:ext>
            </p:extLst>
          </p:nvPr>
        </p:nvGraphicFramePr>
        <p:xfrm>
          <a:off x="1271108" y="1921213"/>
          <a:ext cx="7531100" cy="2889885"/>
        </p:xfrm>
        <a:graphic>
          <a:graphicData uri="http://schemas.openxmlformats.org/drawingml/2006/table">
            <a:tbl>
              <a:tblPr/>
              <a:tblGrid>
                <a:gridCol w="2512482">
                  <a:extLst>
                    <a:ext uri="{9D8B030D-6E8A-4147-A177-3AD203B41FA5}">
                      <a16:colId xmlns:a16="http://schemas.microsoft.com/office/drawing/2014/main" val="1089354624"/>
                    </a:ext>
                  </a:extLst>
                </a:gridCol>
                <a:gridCol w="1541750">
                  <a:extLst>
                    <a:ext uri="{9D8B030D-6E8A-4147-A177-3AD203B41FA5}">
                      <a16:colId xmlns:a16="http://schemas.microsoft.com/office/drawing/2014/main" val="2876649053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3875845064"/>
                    </a:ext>
                  </a:extLst>
                </a:gridCol>
                <a:gridCol w="710601">
                  <a:extLst>
                    <a:ext uri="{9D8B030D-6E8A-4147-A177-3AD203B41FA5}">
                      <a16:colId xmlns:a16="http://schemas.microsoft.com/office/drawing/2014/main" val="3023320919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2862883157"/>
                    </a:ext>
                  </a:extLst>
                </a:gridCol>
                <a:gridCol w="1548095">
                  <a:extLst>
                    <a:ext uri="{9D8B030D-6E8A-4147-A177-3AD203B41FA5}">
                      <a16:colId xmlns:a16="http://schemas.microsoft.com/office/drawing/2014/main" val="3116523173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REDENERING: Landbouwer rekent naar zijn balans </a:t>
                      </a:r>
                      <a:r>
                        <a:rPr lang="nl-B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(NUTRIENTEN)</a:t>
                      </a:r>
                      <a:endParaRPr lang="nl-BE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781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Eenheden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P2O5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7702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basis van gem regressie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77763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AFZETRUIMTE EIGEN GRONDEN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 170N en 60 P Ton tov P omdat dat limiterend is. Zou 370 ton zijn tov 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8247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REST AF TE ZETTEN VOOR BALANS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Nutriënten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800" b="1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445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47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136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72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845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298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A9D0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5797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F4B08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 dirty="0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247810"/>
                  </a:ext>
                </a:extLst>
              </a:tr>
            </a:tbl>
          </a:graphicData>
        </a:graphic>
      </p:graphicFrame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DEC377EB-0545-4781-9806-D946EA144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975972"/>
              </p:ext>
            </p:extLst>
          </p:nvPr>
        </p:nvGraphicFramePr>
        <p:xfrm>
          <a:off x="1271108" y="1921213"/>
          <a:ext cx="7531100" cy="2889885"/>
        </p:xfrm>
        <a:graphic>
          <a:graphicData uri="http://schemas.openxmlformats.org/drawingml/2006/table">
            <a:tbl>
              <a:tblPr/>
              <a:tblGrid>
                <a:gridCol w="2512482">
                  <a:extLst>
                    <a:ext uri="{9D8B030D-6E8A-4147-A177-3AD203B41FA5}">
                      <a16:colId xmlns:a16="http://schemas.microsoft.com/office/drawing/2014/main" val="871043863"/>
                    </a:ext>
                  </a:extLst>
                </a:gridCol>
                <a:gridCol w="1541750">
                  <a:extLst>
                    <a:ext uri="{9D8B030D-6E8A-4147-A177-3AD203B41FA5}">
                      <a16:colId xmlns:a16="http://schemas.microsoft.com/office/drawing/2014/main" val="168654633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1279458434"/>
                    </a:ext>
                  </a:extLst>
                </a:gridCol>
                <a:gridCol w="710601">
                  <a:extLst>
                    <a:ext uri="{9D8B030D-6E8A-4147-A177-3AD203B41FA5}">
                      <a16:colId xmlns:a16="http://schemas.microsoft.com/office/drawing/2014/main" val="506350097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3007443668"/>
                    </a:ext>
                  </a:extLst>
                </a:gridCol>
                <a:gridCol w="1548095">
                  <a:extLst>
                    <a:ext uri="{9D8B030D-6E8A-4147-A177-3AD203B41FA5}">
                      <a16:colId xmlns:a16="http://schemas.microsoft.com/office/drawing/2014/main" val="10165080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REDENERING: Landbouwer rekent naar zijn balans </a:t>
                      </a:r>
                      <a:r>
                        <a:rPr lang="nl-B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(NUTRIENTEN)</a:t>
                      </a:r>
                      <a:endParaRPr lang="nl-BE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6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Eenheden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P2O5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317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basis van gem regressie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320948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AFZETRUIMTE EIGEN GRONDEN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 170N en 60 P Ton tov P omdat dat limiterend is. Zou 370 ton zijn tov 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563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REST AF TE ZETTEN VOOR BALANS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Nutriënten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800" b="1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29450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15900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735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53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899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872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055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4355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A9D0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023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F4B08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 dirty="0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99781"/>
                  </a:ext>
                </a:extLst>
              </a:tr>
            </a:tbl>
          </a:graphicData>
        </a:graphic>
      </p:graphicFrame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6582E517-CC31-4C79-A59D-4DFC31D25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79166"/>
              </p:ext>
            </p:extLst>
          </p:nvPr>
        </p:nvGraphicFramePr>
        <p:xfrm>
          <a:off x="1271108" y="1920673"/>
          <a:ext cx="7531100" cy="2889885"/>
        </p:xfrm>
        <a:graphic>
          <a:graphicData uri="http://schemas.openxmlformats.org/drawingml/2006/table">
            <a:tbl>
              <a:tblPr/>
              <a:tblGrid>
                <a:gridCol w="2512482">
                  <a:extLst>
                    <a:ext uri="{9D8B030D-6E8A-4147-A177-3AD203B41FA5}">
                      <a16:colId xmlns:a16="http://schemas.microsoft.com/office/drawing/2014/main" val="778985023"/>
                    </a:ext>
                  </a:extLst>
                </a:gridCol>
                <a:gridCol w="1541750">
                  <a:extLst>
                    <a:ext uri="{9D8B030D-6E8A-4147-A177-3AD203B41FA5}">
                      <a16:colId xmlns:a16="http://schemas.microsoft.com/office/drawing/2014/main" val="1830007269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3123497261"/>
                    </a:ext>
                  </a:extLst>
                </a:gridCol>
                <a:gridCol w="710601">
                  <a:extLst>
                    <a:ext uri="{9D8B030D-6E8A-4147-A177-3AD203B41FA5}">
                      <a16:colId xmlns:a16="http://schemas.microsoft.com/office/drawing/2014/main" val="4065921970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150231322"/>
                    </a:ext>
                  </a:extLst>
                </a:gridCol>
                <a:gridCol w="1548095">
                  <a:extLst>
                    <a:ext uri="{9D8B030D-6E8A-4147-A177-3AD203B41FA5}">
                      <a16:colId xmlns:a16="http://schemas.microsoft.com/office/drawing/2014/main" val="3567084583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REDENERING: Landbouwer rekent naar zijn balans </a:t>
                      </a:r>
                      <a:r>
                        <a:rPr lang="nl-B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(NUTRIENTEN)</a:t>
                      </a:r>
                      <a:endParaRPr lang="nl-BE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411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Eenheden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P2O5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721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basis van gem regressie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00400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AFZETRUIMTE EIGEN GRONDEN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 170N en 60 P Ton tov P omdat dat limiterend is. Zou 370 ton zijn tov 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656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REST AF TE ZETTEN VOOR BALANS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Nutriënten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3201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29450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15900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929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035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024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845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183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805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A9D0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349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F4B08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 dirty="0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731545"/>
                  </a:ext>
                </a:extLst>
              </a:tr>
            </a:tbl>
          </a:graphicData>
        </a:graphic>
      </p:graphicFrame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4DA7647C-8D5D-4CA0-AE38-0F5193CF8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250122"/>
              </p:ext>
            </p:extLst>
          </p:nvPr>
        </p:nvGraphicFramePr>
        <p:xfrm>
          <a:off x="1271108" y="1920133"/>
          <a:ext cx="7531100" cy="2889885"/>
        </p:xfrm>
        <a:graphic>
          <a:graphicData uri="http://schemas.openxmlformats.org/drawingml/2006/table">
            <a:tbl>
              <a:tblPr/>
              <a:tblGrid>
                <a:gridCol w="2512482">
                  <a:extLst>
                    <a:ext uri="{9D8B030D-6E8A-4147-A177-3AD203B41FA5}">
                      <a16:colId xmlns:a16="http://schemas.microsoft.com/office/drawing/2014/main" val="2941448985"/>
                    </a:ext>
                  </a:extLst>
                </a:gridCol>
                <a:gridCol w="1541750">
                  <a:extLst>
                    <a:ext uri="{9D8B030D-6E8A-4147-A177-3AD203B41FA5}">
                      <a16:colId xmlns:a16="http://schemas.microsoft.com/office/drawing/2014/main" val="207845610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786544767"/>
                    </a:ext>
                  </a:extLst>
                </a:gridCol>
                <a:gridCol w="710601">
                  <a:extLst>
                    <a:ext uri="{9D8B030D-6E8A-4147-A177-3AD203B41FA5}">
                      <a16:colId xmlns:a16="http://schemas.microsoft.com/office/drawing/2014/main" val="2681822032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2916201419"/>
                    </a:ext>
                  </a:extLst>
                </a:gridCol>
                <a:gridCol w="1548095">
                  <a:extLst>
                    <a:ext uri="{9D8B030D-6E8A-4147-A177-3AD203B41FA5}">
                      <a16:colId xmlns:a16="http://schemas.microsoft.com/office/drawing/2014/main" val="393425235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REDENERING: Landbouwer rekent naar zijn balans </a:t>
                      </a:r>
                      <a:r>
                        <a:rPr lang="nl-B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(NUTRIENTEN)</a:t>
                      </a:r>
                      <a:endParaRPr lang="nl-BE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387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Eenheden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P2O5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926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basis van gem regressie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62138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AFZETRUIMTE EIGEN GRONDEN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 170N en 60 P Ton tov P omdat dat limiterend is. Zou 370 ton zijn tov 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607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REST AF TE ZETTEN VOOR BALANS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Nutriënten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3201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29450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15900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6837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4925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66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 DERDEN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&lt;2018 (9,2N en 4,9P)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739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 BLIJFT OP BEDRIJF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063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304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 DERDEN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(6,35N en 3,5 P)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A9D0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848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 BLIJFT OP BEDRIJF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F4B08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 dirty="0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797943"/>
                  </a:ext>
                </a:extLst>
              </a:tr>
            </a:tbl>
          </a:graphicData>
        </a:graphic>
      </p:graphicFrame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B318E57C-0D89-441F-8D3D-1C24AE24D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32843"/>
              </p:ext>
            </p:extLst>
          </p:nvPr>
        </p:nvGraphicFramePr>
        <p:xfrm>
          <a:off x="1271108" y="1920133"/>
          <a:ext cx="7531100" cy="2889885"/>
        </p:xfrm>
        <a:graphic>
          <a:graphicData uri="http://schemas.openxmlformats.org/drawingml/2006/table">
            <a:tbl>
              <a:tblPr/>
              <a:tblGrid>
                <a:gridCol w="2512482">
                  <a:extLst>
                    <a:ext uri="{9D8B030D-6E8A-4147-A177-3AD203B41FA5}">
                      <a16:colId xmlns:a16="http://schemas.microsoft.com/office/drawing/2014/main" val="3101065174"/>
                    </a:ext>
                  </a:extLst>
                </a:gridCol>
                <a:gridCol w="1541750">
                  <a:extLst>
                    <a:ext uri="{9D8B030D-6E8A-4147-A177-3AD203B41FA5}">
                      <a16:colId xmlns:a16="http://schemas.microsoft.com/office/drawing/2014/main" val="3442856419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2042217899"/>
                    </a:ext>
                  </a:extLst>
                </a:gridCol>
                <a:gridCol w="710601">
                  <a:extLst>
                    <a:ext uri="{9D8B030D-6E8A-4147-A177-3AD203B41FA5}">
                      <a16:colId xmlns:a16="http://schemas.microsoft.com/office/drawing/2014/main" val="872070091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450628540"/>
                    </a:ext>
                  </a:extLst>
                </a:gridCol>
                <a:gridCol w="1548095">
                  <a:extLst>
                    <a:ext uri="{9D8B030D-6E8A-4147-A177-3AD203B41FA5}">
                      <a16:colId xmlns:a16="http://schemas.microsoft.com/office/drawing/2014/main" val="2816823536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REDENERING: Landbouwer rekent naar zijn balans </a:t>
                      </a:r>
                      <a:r>
                        <a:rPr lang="nl-B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(NUTRIENTEN)</a:t>
                      </a:r>
                      <a:endParaRPr lang="nl-BE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007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Eenheden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P2O5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489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basis van gem regressie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07954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AFZETRUIMTE EIGEN GRONDEN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 170N en 60 P Ton tov P omdat dat limiterend is. Zou 370 ton zijn tov 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147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REST AF TE ZETTEN VOOR BALANS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Nutriënten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3201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29450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15900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2903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5499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693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 DERDEN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&lt;2018 (9,2N en 4,9P)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612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 BLIJFT OP BEDRIJF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744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370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 DERDEN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(6,35N en 3,5 P)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A9D0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735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 BLIJFT OP BEDRIJF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F4B08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 dirty="0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986934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5E81570B-6DED-4979-A6E0-71854C268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79770"/>
              </p:ext>
            </p:extLst>
          </p:nvPr>
        </p:nvGraphicFramePr>
        <p:xfrm>
          <a:off x="1271108" y="1920133"/>
          <a:ext cx="7531100" cy="2889885"/>
        </p:xfrm>
        <a:graphic>
          <a:graphicData uri="http://schemas.openxmlformats.org/drawingml/2006/table">
            <a:tbl>
              <a:tblPr/>
              <a:tblGrid>
                <a:gridCol w="2512482">
                  <a:extLst>
                    <a:ext uri="{9D8B030D-6E8A-4147-A177-3AD203B41FA5}">
                      <a16:colId xmlns:a16="http://schemas.microsoft.com/office/drawing/2014/main" val="1703424676"/>
                    </a:ext>
                  </a:extLst>
                </a:gridCol>
                <a:gridCol w="1541750">
                  <a:extLst>
                    <a:ext uri="{9D8B030D-6E8A-4147-A177-3AD203B41FA5}">
                      <a16:colId xmlns:a16="http://schemas.microsoft.com/office/drawing/2014/main" val="3247010645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964545312"/>
                    </a:ext>
                  </a:extLst>
                </a:gridCol>
                <a:gridCol w="710601">
                  <a:extLst>
                    <a:ext uri="{9D8B030D-6E8A-4147-A177-3AD203B41FA5}">
                      <a16:colId xmlns:a16="http://schemas.microsoft.com/office/drawing/2014/main" val="4025775549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1016075791"/>
                    </a:ext>
                  </a:extLst>
                </a:gridCol>
                <a:gridCol w="1548095">
                  <a:extLst>
                    <a:ext uri="{9D8B030D-6E8A-4147-A177-3AD203B41FA5}">
                      <a16:colId xmlns:a16="http://schemas.microsoft.com/office/drawing/2014/main" val="276111348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REDENERING: Landbouwer rekent naar zijn balans </a:t>
                      </a:r>
                      <a:r>
                        <a:rPr lang="nl-B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(NUTRIENTEN)</a:t>
                      </a:r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947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Eenheden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P2O5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5835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basis van gem regressie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73939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AFZETRUIMTE EIGEN GRONDEN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 170N en 60 P Ton tov P omdat dat limiterend is. Zou 370 ton zijn tov 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193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REST AF TE ZETTEN VOOR BALANS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Nutriënten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3201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29450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15900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066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848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3631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 DERDEN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&lt;2018 (9,2N en 4,9P)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882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 BLIJFT OP BEDRIJF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1255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11547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895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922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 DERDEN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(6,35N en 3,5 P)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A9D08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460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 BLIJFT OP BEDRIJF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F4B08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 dirty="0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119633"/>
                  </a:ext>
                </a:extLst>
              </a:tr>
            </a:tbl>
          </a:graphicData>
        </a:graphic>
      </p:graphicFrame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6C9566EE-4F8C-4201-922E-6BC2AE44F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148981"/>
              </p:ext>
            </p:extLst>
          </p:nvPr>
        </p:nvGraphicFramePr>
        <p:xfrm>
          <a:off x="1271108" y="1920133"/>
          <a:ext cx="7531100" cy="2889885"/>
        </p:xfrm>
        <a:graphic>
          <a:graphicData uri="http://schemas.openxmlformats.org/drawingml/2006/table">
            <a:tbl>
              <a:tblPr/>
              <a:tblGrid>
                <a:gridCol w="2512482">
                  <a:extLst>
                    <a:ext uri="{9D8B030D-6E8A-4147-A177-3AD203B41FA5}">
                      <a16:colId xmlns:a16="http://schemas.microsoft.com/office/drawing/2014/main" val="3841396387"/>
                    </a:ext>
                  </a:extLst>
                </a:gridCol>
                <a:gridCol w="1541750">
                  <a:extLst>
                    <a:ext uri="{9D8B030D-6E8A-4147-A177-3AD203B41FA5}">
                      <a16:colId xmlns:a16="http://schemas.microsoft.com/office/drawing/2014/main" val="1804435584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322056097"/>
                    </a:ext>
                  </a:extLst>
                </a:gridCol>
                <a:gridCol w="710601">
                  <a:extLst>
                    <a:ext uri="{9D8B030D-6E8A-4147-A177-3AD203B41FA5}">
                      <a16:colId xmlns:a16="http://schemas.microsoft.com/office/drawing/2014/main" val="378005946"/>
                    </a:ext>
                  </a:extLst>
                </a:gridCol>
                <a:gridCol w="609086">
                  <a:extLst>
                    <a:ext uri="{9D8B030D-6E8A-4147-A177-3AD203B41FA5}">
                      <a16:colId xmlns:a16="http://schemas.microsoft.com/office/drawing/2014/main" val="891872376"/>
                    </a:ext>
                  </a:extLst>
                </a:gridCol>
                <a:gridCol w="1548095">
                  <a:extLst>
                    <a:ext uri="{9D8B030D-6E8A-4147-A177-3AD203B41FA5}">
                      <a16:colId xmlns:a16="http://schemas.microsoft.com/office/drawing/2014/main" val="2266149296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REDENERING: Landbouwer rekent naar zijn balans </a:t>
                      </a:r>
                      <a:r>
                        <a:rPr lang="nl-B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(NUTRIENTEN)</a:t>
                      </a:r>
                      <a:endParaRPr lang="nl-BE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67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Eenheden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P2O5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335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basis van gem regressie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7039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AFZETRUIMTE EIGEN GRONDEN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 170N en 60 P Ton tov P omdat dat limiterend is. Zou 370 ton zijn tov 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1852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REST AF TE ZETTEN VOOR BALANS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Nutriënten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3201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29450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15900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070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2167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033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 DERDEN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&lt;2018 (9,2N en 4,9P)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3201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3245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564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 BLIJFT OP BEDRIJF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1255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11547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9272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659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 DERDEN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(6,35N en 3,5 P)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A9D08E"/>
                          </a:solidFill>
                          <a:effectLst/>
                          <a:latin typeface="Calibri" panose="020F0502020204030204" pitchFamily="34" charset="0"/>
                        </a:rPr>
                        <a:t>4543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N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7822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 BLIJFT OP BEDRIJF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F4B084"/>
                          </a:solidFill>
                          <a:effectLst/>
                          <a:latin typeface="Calibri" panose="020F0502020204030204" pitchFamily="34" charset="0"/>
                        </a:rPr>
                        <a:t>-43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0" i="0" u="none" strike="noStrike" dirty="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-272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963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6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B8787-CB11-489A-A4E8-6F8F8EC1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Landbouwer redeneert op basis van wat er op gronden kan. </a:t>
            </a:r>
            <a:r>
              <a:rPr lang="nl-BE" dirty="0">
                <a:solidFill>
                  <a:srgbClr val="FF0000"/>
                </a:solidFill>
              </a:rPr>
              <a:t>TON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A32067-4B58-450D-8E0F-E75FCFC99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8A7DD5-C4CA-4538-843C-848B2859D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49</a:t>
            </a:fld>
            <a:endParaRPr lang="nl-BE" dirty="0"/>
          </a:p>
        </p:txBody>
      </p:sp>
      <p:graphicFrame>
        <p:nvGraphicFramePr>
          <p:cNvPr id="14" name="Tijdelijke aanduiding voor inhoud 13">
            <a:extLst>
              <a:ext uri="{FF2B5EF4-FFF2-40B4-BE49-F238E27FC236}">
                <a16:creationId xmlns:a16="http://schemas.microsoft.com/office/drawing/2014/main" id="{68637E6A-1A42-44D3-A826-6138F859A2E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39838" y="2572226"/>
          <a:ext cx="7531100" cy="228981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58605676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2249192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33293217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9522491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55116934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567262252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REDENERING: Landbouwer rekent op basis wat hij op eigen gronden kan brengen </a:t>
                      </a:r>
                      <a:r>
                        <a:rPr lang="nl-B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(TON)</a:t>
                      </a:r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391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Eenheden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P2O5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964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basis van gem regressie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58615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9534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>
                        <a:solidFill>
                          <a:srgbClr val="A6A6A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5268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548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19407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7513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372051"/>
                  </a:ext>
                </a:extLst>
              </a:tr>
            </a:tbl>
          </a:graphicData>
        </a:graphic>
      </p:graphicFrame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9A2F64F7-FA92-43DC-8D4A-72FA79CAF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750239"/>
              </p:ext>
            </p:extLst>
          </p:nvPr>
        </p:nvGraphicFramePr>
        <p:xfrm>
          <a:off x="1239837" y="2572226"/>
          <a:ext cx="7531100" cy="228981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195141895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7226449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653769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1643098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97285295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4235485291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REDENERING: Landbouwer rekent op basis wat hij op eigen gronden kan brengen </a:t>
                      </a:r>
                      <a:r>
                        <a:rPr lang="nl-B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(TON)</a:t>
                      </a:r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702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Eenheden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P2O5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283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basis van gem regressie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65858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AFZETRUIMTE EIGEN GRONDEN &lt;2018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ton/ha op basis van 170/9,2N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958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REST AF TE ZETTEN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4260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30642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15924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35855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803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91205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2429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738194"/>
                  </a:ext>
                </a:extLst>
              </a:tr>
            </a:tbl>
          </a:graphicData>
        </a:graphic>
      </p:graphicFrame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C5FC5534-C51E-4D56-B915-7DD795ADE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27173"/>
              </p:ext>
            </p:extLst>
          </p:nvPr>
        </p:nvGraphicFramePr>
        <p:xfrm>
          <a:off x="1239836" y="2566511"/>
          <a:ext cx="7531100" cy="2295525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622858817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67649301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219399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04284252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4680025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17530825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REDENERING: Landbouwer rekent op basis wat hij op eigen gronden kan brengen </a:t>
                      </a:r>
                      <a:r>
                        <a:rPr lang="nl-B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(TON)</a:t>
                      </a:r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859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Eenheden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P2O5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480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basis van gem regressie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31378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AFZETRUIMTE EIGEN GRONDEN &lt;2018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ton/ha op basis van 170/9,2N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5572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REST AF TE ZETTEN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4260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30642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15924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08915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3331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3250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tonnage gerekend vanuit overschot nutriënten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342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10626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0473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447927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E2B50C07-6223-4884-8B6F-EDDFEA7C1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792307"/>
              </p:ext>
            </p:extLst>
          </p:nvPr>
        </p:nvGraphicFramePr>
        <p:xfrm>
          <a:off x="1239836" y="2568595"/>
          <a:ext cx="7531100" cy="2310765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314379355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8731710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888020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680803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78392346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628762270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REDENERING: Landbouwer rekent op basis wat hij op eigen gronden kan brengen </a:t>
                      </a:r>
                      <a:r>
                        <a:rPr lang="nl-BE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(TON)</a:t>
                      </a:r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260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Eenheden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P2O5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Opmerking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898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 basis van gem regressie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29273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AFZETRUIMTE EIGEN GRONDEN &lt;2018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ton/ha op basis van 170/9,2N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111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REST AF TE ZETTEN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4260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30642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15924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39992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3331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3250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tonnage gerekend vanuit overschot nutriënten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715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72085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AFZETRUIMTE EIGEN GRONDEN &gt;2018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ha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F4B084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ton/ha op basis van 170/6,35N en 60/3,5P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9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REST AF TE ZETTEN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TON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0" u="none" strike="noStrike">
                          <a:solidFill>
                            <a:srgbClr val="A9D08E"/>
                          </a:solidFill>
                          <a:effectLst/>
                          <a:latin typeface="Calibri" panose="020F0502020204030204" pitchFamily="34" charset="0"/>
                        </a:rPr>
                        <a:t>4140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26289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14490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752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Mestinhouden op transport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00392" y="1738808"/>
            <a:ext cx="5809992" cy="3956647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5</a:t>
            </a:fld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91" y="1738808"/>
            <a:ext cx="5809992" cy="395664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390" y="1738807"/>
            <a:ext cx="5809992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3081A-86A8-4FD6-A696-E9AC1702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E77FF5-C987-4B29-B5C5-D75A84B5C7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4400" b="1" dirty="0"/>
              <a:t>Bedankt voor uw aandacht!</a:t>
            </a:r>
          </a:p>
          <a:p>
            <a:endParaRPr lang="nl-BE" dirty="0"/>
          </a:p>
          <a:p>
            <a:pPr marL="541338" lvl="2" indent="0">
              <a:buNone/>
            </a:pPr>
            <a:endParaRPr lang="nl-BE" dirty="0"/>
          </a:p>
          <a:p>
            <a:pPr marL="541338" lvl="2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FF2F45-F532-4929-940F-EDDD4BD9D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1650F2-9E78-4F86-8F85-7396EE889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50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011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Ondernomen acties 2014-2015</a:t>
            </a:r>
            <a:br>
              <a:rPr lang="nl-BE" dirty="0"/>
            </a:br>
            <a:r>
              <a:rPr lang="nl-BE" dirty="0"/>
              <a:t>Administratief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Clr>
                <a:srgbClr val="004559"/>
              </a:buClr>
            </a:pPr>
            <a:r>
              <a:rPr lang="nl-NL" dirty="0"/>
              <a:t>2014</a:t>
            </a:r>
            <a:endParaRPr lang="nl-BE" dirty="0"/>
          </a:p>
          <a:p>
            <a:pPr marL="742950" lvl="1" indent="-285750">
              <a:buFontTx/>
              <a:buChar char="-"/>
            </a:pPr>
            <a:r>
              <a:rPr lang="nl-NL" dirty="0"/>
              <a:t>Aanschrijven van de varkenshouders met inhoud &gt;10kg N</a:t>
            </a:r>
            <a:endParaRPr lang="nl-BE" dirty="0"/>
          </a:p>
          <a:p>
            <a:pPr marL="742950" lvl="1" indent="-285750">
              <a:buFontTx/>
              <a:buChar char="-"/>
            </a:pPr>
            <a:r>
              <a:rPr lang="nl-NL" dirty="0"/>
              <a:t>Verhoogde kans op </a:t>
            </a:r>
            <a:r>
              <a:rPr lang="nl-NL" dirty="0" err="1"/>
              <a:t>meststaalname</a:t>
            </a:r>
            <a:r>
              <a:rPr lang="nl-NL" dirty="0"/>
              <a:t> door handhaving bij deze groep</a:t>
            </a:r>
            <a:endParaRPr lang="nl-BE" dirty="0"/>
          </a:p>
          <a:p>
            <a:pPr lvl="0">
              <a:buClr>
                <a:srgbClr val="004559"/>
              </a:buClr>
            </a:pPr>
            <a:endParaRPr lang="nl-BE" dirty="0">
              <a:solidFill>
                <a:srgbClr val="004559"/>
              </a:solidFill>
            </a:endParaRPr>
          </a:p>
          <a:p>
            <a:pPr lvl="0">
              <a:buClr>
                <a:srgbClr val="004559"/>
              </a:buClr>
            </a:pPr>
            <a:r>
              <a:rPr lang="nl-BE" dirty="0">
                <a:solidFill>
                  <a:srgbClr val="004559"/>
                </a:solidFill>
              </a:rPr>
              <a:t>2015 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Vernieuwing van de lijst van handhaving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Nieuwe set van 290 varkenshouders met N &gt;10kg aangeschreven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036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 gedragswijziging op papier.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3267875" y="6560598"/>
            <a:ext cx="4730906" cy="297402"/>
          </a:xfrm>
        </p:spPr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 dirty="0"/>
              <a:t> </a:t>
            </a:r>
            <a:r>
              <a:rPr lang="nl-BE" b="1" dirty="0"/>
              <a:t>│</a:t>
            </a:r>
            <a:fld id="{B263F6C6-2226-4286-8995-C42CB1E7C290}" type="slidenum">
              <a:rPr lang="nl-BE" smtClean="0"/>
              <a:pPr/>
              <a:t>7</a:t>
            </a:fld>
            <a:endParaRPr lang="nl-BE" dirty="0"/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65260" y="1438362"/>
            <a:ext cx="5809992" cy="395664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357" y="1438361"/>
            <a:ext cx="5803895" cy="3956647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260" y="1438361"/>
            <a:ext cx="5809992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 gedragswijziging op papier.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16" name="Pijl: gekromd links 15"/>
          <p:cNvSpPr/>
          <p:nvPr/>
        </p:nvSpPr>
        <p:spPr>
          <a:xfrm>
            <a:off x="8108665" y="2871190"/>
            <a:ext cx="554514" cy="17863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998781" y="3390936"/>
            <a:ext cx="100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00B050"/>
                </a:solidFill>
              </a:rPr>
              <a:t>- 72%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1150938" y="1352145"/>
            <a:ext cx="649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Tabel: </a:t>
            </a:r>
            <a:r>
              <a:rPr lang="nl-BE" dirty="0"/>
              <a:t>Evolutie documenten varkensmest &gt;10kg N/ton</a:t>
            </a:r>
          </a:p>
        </p:txBody>
      </p:sp>
      <p:graphicFrame>
        <p:nvGraphicFramePr>
          <p:cNvPr id="11" name="Tijdelijke aanduiding voor inhoud 5">
            <a:extLst>
              <a:ext uri="{FF2B5EF4-FFF2-40B4-BE49-F238E27FC236}">
                <a16:creationId xmlns:a16="http://schemas.microsoft.com/office/drawing/2014/main" id="{5433CE25-A2D9-4888-9976-DE6324E455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317738"/>
              </p:ext>
            </p:extLst>
          </p:nvPr>
        </p:nvGraphicFramePr>
        <p:xfrm>
          <a:off x="688212" y="2038960"/>
          <a:ext cx="7420453" cy="2819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107">
                  <a:extLst>
                    <a:ext uri="{9D8B030D-6E8A-4147-A177-3AD203B41FA5}">
                      <a16:colId xmlns:a16="http://schemas.microsoft.com/office/drawing/2014/main" val="3137557553"/>
                    </a:ext>
                  </a:extLst>
                </a:gridCol>
                <a:gridCol w="1444449">
                  <a:extLst>
                    <a:ext uri="{9D8B030D-6E8A-4147-A177-3AD203B41FA5}">
                      <a16:colId xmlns:a16="http://schemas.microsoft.com/office/drawing/2014/main" val="1078816557"/>
                    </a:ext>
                  </a:extLst>
                </a:gridCol>
                <a:gridCol w="1666299">
                  <a:extLst>
                    <a:ext uri="{9D8B030D-6E8A-4147-A177-3AD203B41FA5}">
                      <a16:colId xmlns:a16="http://schemas.microsoft.com/office/drawing/2014/main" val="3156735420"/>
                    </a:ext>
                  </a:extLst>
                </a:gridCol>
                <a:gridCol w="1666299">
                  <a:extLst>
                    <a:ext uri="{9D8B030D-6E8A-4147-A177-3AD203B41FA5}">
                      <a16:colId xmlns:a16="http://schemas.microsoft.com/office/drawing/2014/main" val="2053704551"/>
                    </a:ext>
                  </a:extLst>
                </a:gridCol>
                <a:gridCol w="1666299">
                  <a:extLst>
                    <a:ext uri="{9D8B030D-6E8A-4147-A177-3AD203B41FA5}">
                      <a16:colId xmlns:a16="http://schemas.microsoft.com/office/drawing/2014/main" val="3474226130"/>
                    </a:ext>
                  </a:extLst>
                </a:gridCol>
              </a:tblGrid>
              <a:tr h="556207">
                <a:tc>
                  <a:txBody>
                    <a:bodyPr/>
                    <a:lstStyle/>
                    <a:p>
                      <a:r>
                        <a:rPr lang="nl-BE" sz="2800" dirty="0"/>
                        <a:t>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800" dirty="0"/>
                        <a:t>#LB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800" dirty="0"/>
                        <a:t>#</a:t>
                      </a:r>
                      <a:r>
                        <a:rPr lang="nl-BE" sz="2800" dirty="0" err="1"/>
                        <a:t>Doc</a:t>
                      </a:r>
                      <a:endParaRPr lang="nl-B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800" dirty="0"/>
                        <a:t>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800" dirty="0" err="1"/>
                        <a:t>kgN</a:t>
                      </a:r>
                      <a:endParaRPr lang="nl-B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448653"/>
                  </a:ext>
                </a:extLst>
              </a:tr>
              <a:tr h="556207">
                <a:tc>
                  <a:txBody>
                    <a:bodyPr/>
                    <a:lstStyle/>
                    <a:p>
                      <a:r>
                        <a:rPr lang="nl-BE" sz="28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957.825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11.363.453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4533404"/>
                  </a:ext>
                </a:extLst>
              </a:tr>
              <a:tr h="556207">
                <a:tc>
                  <a:txBody>
                    <a:bodyPr/>
                    <a:lstStyle/>
                    <a:p>
                      <a:r>
                        <a:rPr lang="nl-BE" sz="28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9.381.026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5175543"/>
                  </a:ext>
                </a:extLst>
              </a:tr>
              <a:tr h="556207">
                <a:tc>
                  <a:txBody>
                    <a:bodyPr/>
                    <a:lstStyle/>
                    <a:p>
                      <a:r>
                        <a:rPr lang="nl-BE" sz="28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383.943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4.255.915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777966"/>
                  </a:ext>
                </a:extLst>
              </a:tr>
              <a:tr h="594303">
                <a:tc>
                  <a:txBody>
                    <a:bodyPr/>
                    <a:lstStyle/>
                    <a:p>
                      <a:r>
                        <a:rPr lang="nl-BE" sz="2800" b="1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295.594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3.208.993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6676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5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 massa’s naar verwerking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1" dirty="0"/>
              <a:t>Grafiek 1:</a:t>
            </a:r>
            <a:r>
              <a:rPr lang="nl-BE" dirty="0"/>
              <a:t> Overzicht varkensmest naar verwerking (Ton)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BE"/>
              <a:t>VLAAMSE LANDMAATSCHAPPIJ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9CDD0-7D77-4D23-9A27-F361E39BA472}" type="datetime1">
              <a:rPr lang="nl-BE" smtClean="0"/>
              <a:pPr/>
              <a:t>14/12/2017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9</a:t>
            </a:fld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135" y="2079611"/>
            <a:ext cx="5968501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74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b52cae81b6194bd16eadea47d2b42b73440dd"/>
  <p:tag name="PRESGUID" val="3f8ea987-05f7-4f5b-9c24-c48888e4c889"/>
</p:tagLst>
</file>

<file path=ppt/theme/theme1.xml><?xml version="1.0" encoding="utf-8"?>
<a:theme xmlns:a="http://schemas.openxmlformats.org/drawingml/2006/main" name="VLM NH">
  <a:themeElements>
    <a:clrScheme name="VLM NH">
      <a:dk1>
        <a:srgbClr val="000000"/>
      </a:dk1>
      <a:lt1>
        <a:srgbClr val="FFFFFF"/>
      </a:lt1>
      <a:dk2>
        <a:srgbClr val="004559"/>
      </a:dk2>
      <a:lt2>
        <a:srgbClr val="EEEDEB"/>
      </a:lt2>
      <a:accent1>
        <a:srgbClr val="004559"/>
      </a:accent1>
      <a:accent2>
        <a:srgbClr val="86243B"/>
      </a:accent2>
      <a:accent3>
        <a:srgbClr val="B25F21"/>
      </a:accent3>
      <a:accent4>
        <a:srgbClr val="8DAD1A"/>
      </a:accent4>
      <a:accent5>
        <a:srgbClr val="D43D5D"/>
      </a:accent5>
      <a:accent6>
        <a:srgbClr val="2D92BB"/>
      </a:accent6>
      <a:hlink>
        <a:srgbClr val="A5C409"/>
      </a:hlink>
      <a:folHlink>
        <a:srgbClr val="2D92BB"/>
      </a:folHlink>
    </a:clrScheme>
    <a:fontScheme name="VLM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drijfsforfait_evaluatie_jan2016" id="{6AD1A5B8-6363-466E-A173-2F969B751C7F}" vid="{A5A01BA4-FEB5-4B99-9DD3-467FB27C79D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8C3EA06960646931FECBF22C421CF" ma:contentTypeVersion="12" ma:contentTypeDescription="Een nieuw document maken." ma:contentTypeScope="" ma:versionID="28bb41662430d22e1194e6a540ac2eb5">
  <xsd:schema xmlns:xsd="http://www.w3.org/2001/XMLSchema" xmlns:xs="http://www.w3.org/2001/XMLSchema" xmlns:p="http://schemas.microsoft.com/office/2006/metadata/properties" xmlns:ns1="http://schemas.microsoft.com/sharepoint/v3" xmlns:ns2="8352b163-ef7a-4c75-991d-0dfe92b21fb1" targetNamespace="http://schemas.microsoft.com/office/2006/metadata/properties" ma:root="true" ma:fieldsID="79840714027a591d18954fbe63868ae6" ns1:_="" ns2:_="">
    <xsd:import namespace="http://schemas.microsoft.com/sharepoint/v3"/>
    <xsd:import namespace="8352b163-ef7a-4c75-991d-0dfe92b21fb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Begindatum van de planning" ma:description="" ma:internalName="PublishingStartDate">
      <xsd:simpleType>
        <xsd:restriction base="dms:Unknown"/>
      </xsd:simpleType>
    </xsd:element>
    <xsd:element name="PublishingExpirationDate" ma:index="5" nillable="true" ma:displayName="Einddatum van de planning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2b163-ef7a-4c75-991d-0dfe92b21f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2573344-9B6E-45A2-9EF0-2369C9B62749}"/>
</file>

<file path=customXml/itemProps2.xml><?xml version="1.0" encoding="utf-8"?>
<ds:datastoreItem xmlns:ds="http://schemas.openxmlformats.org/officeDocument/2006/customXml" ds:itemID="{37F5FD6D-A37F-4739-B946-F3B341FE63F5}"/>
</file>

<file path=customXml/itemProps3.xml><?xml version="1.0" encoding="utf-8"?>
<ds:datastoreItem xmlns:ds="http://schemas.openxmlformats.org/officeDocument/2006/customXml" ds:itemID="{4EED1D63-FF4A-496D-9A6A-6C16A3B198FB}"/>
</file>

<file path=customXml/itemProps4.xml><?xml version="1.0" encoding="utf-8"?>
<ds:datastoreItem xmlns:ds="http://schemas.openxmlformats.org/officeDocument/2006/customXml" ds:itemID="{91E647EF-AD74-475A-AFDF-6E165C0DE8D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Bedrijfsforfait_evaluatie_jan2016</Template>
  <TotalTime>8818</TotalTime>
  <Words>3654</Words>
  <Application>Microsoft Office PowerPoint</Application>
  <PresentationFormat>Diavoorstelling (4:3)</PresentationFormat>
  <Paragraphs>988</Paragraphs>
  <Slides>50</Slides>
  <Notes>50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5" baseType="lpstr">
      <vt:lpstr>Arial</vt:lpstr>
      <vt:lpstr>Calibri</vt:lpstr>
      <vt:lpstr>Flanders Art Serif</vt:lpstr>
      <vt:lpstr>Times New Roman</vt:lpstr>
      <vt:lpstr>VLM NH</vt:lpstr>
      <vt:lpstr>  Implementatie werken met correctere mestsamenstellingen</vt:lpstr>
      <vt:lpstr>Agenda</vt:lpstr>
      <vt:lpstr>Aanleiding onderzoek mestsamenstellingen 2012-2016</vt:lpstr>
      <vt:lpstr>Aanleiding</vt:lpstr>
      <vt:lpstr>Mestinhouden op transport</vt:lpstr>
      <vt:lpstr>Ondernomen acties 2014-2015 Administratief</vt:lpstr>
      <vt:lpstr>Overzicht gedragswijziging op papier.</vt:lpstr>
      <vt:lpstr>Overzicht gedragswijziging op papier.</vt:lpstr>
      <vt:lpstr>Overzicht massa’s naar verwerking</vt:lpstr>
      <vt:lpstr>Overzicht massa’s naar verwerking</vt:lpstr>
      <vt:lpstr>Pilootproject 2014-2015</vt:lpstr>
      <vt:lpstr>Pilootproject 2014 - 2015</vt:lpstr>
      <vt:lpstr>Pilootproject 2014 - 2015 Aanpak</vt:lpstr>
      <vt:lpstr>Pilootproject 2014 - 2015 Resultaten</vt:lpstr>
      <vt:lpstr>Pilootproject 2014 - 2015 Resultaten</vt:lpstr>
      <vt:lpstr>Implementatie resultaten in wetgeving Vanaf 2018</vt:lpstr>
      <vt:lpstr>Algemeen</vt:lpstr>
      <vt:lpstr>Mestsamenstellingen vanaf 2018</vt:lpstr>
      <vt:lpstr>Mestsamenstellingen vanaf 2018</vt:lpstr>
      <vt:lpstr>BASISPRINCIPE NUTRIENTENOPVOLGING Doel: werken met correctere mestsamenstellingen.  </vt:lpstr>
      <vt:lpstr>1. Algemene forfait</vt:lpstr>
      <vt:lpstr>1. Algemene forfait</vt:lpstr>
      <vt:lpstr>1. Algemene forfait </vt:lpstr>
      <vt:lpstr>2. Analysesysteem</vt:lpstr>
      <vt:lpstr>2. Analysesysteem  TYPE MESTSTALEN</vt:lpstr>
      <vt:lpstr>2. Analysesysteem  MELDINGSPLICHT (SMIL)</vt:lpstr>
      <vt:lpstr>2. Analysesysteem GELDIGHEIDSTERMIJNEN</vt:lpstr>
      <vt:lpstr>2. Analysesysteem  Bedrijfsspecifieke samenstelling</vt:lpstr>
      <vt:lpstr>2. Analysesysteem  Bedrijfsspecifieke samenstelling</vt:lpstr>
      <vt:lpstr>2. Analysesysteem  Bedrijfsspecifieke samenstelling</vt:lpstr>
      <vt:lpstr>2. Analysesysteem  Bedrijfsspecifieke samenstelling</vt:lpstr>
      <vt:lpstr>2. Analysesysteem  Bedrijfsspecifieke samenstelling</vt:lpstr>
      <vt:lpstr>OPVOLGINGSTRAJECT</vt:lpstr>
      <vt:lpstr>Jaarlijkse opvolging van BSM</vt:lpstr>
      <vt:lpstr>Evolutie door de jaren heen van de BSM</vt:lpstr>
      <vt:lpstr>Controle mestsamenstelling door de mestbank</vt:lpstr>
      <vt:lpstr>3. OPVOLGINGSTRAJECT</vt:lpstr>
      <vt:lpstr>Controle door de mestbank</vt:lpstr>
      <vt:lpstr>Randvoorwaarden en gevolgen - Analyseplicht - NERmvw - Stocks - Vrachtstalen </vt:lpstr>
      <vt:lpstr>RANDGEVOLGEN implementatie Analyseplicht</vt:lpstr>
      <vt:lpstr>RANDGEVOLGEN implementatie NERmvw</vt:lpstr>
      <vt:lpstr>RANDGEVOLGEN implementatie NERmvw</vt:lpstr>
      <vt:lpstr>NERmvw wijziging Wat heeft dit concreet als gevolg? </vt:lpstr>
      <vt:lpstr>RANDGEVOLGEN implementatie Aangifte - Opslag</vt:lpstr>
      <vt:lpstr>RANDGEVOLGEN implementatie Aangifte - opslag</vt:lpstr>
      <vt:lpstr>RANDGEVOLGEN implementatie Vrachtbemonsteringen</vt:lpstr>
      <vt:lpstr>RANDGEVOLGEN implementatie Vrachtbemonsteringen</vt:lpstr>
      <vt:lpstr>Landbouwer redeneert vanuit zijn balans. NUTRIENTEN</vt:lpstr>
      <vt:lpstr>Landbouwer redeneert op basis van wat er op gronden kan. TON</vt:lpstr>
      <vt:lpstr>PowerPoint-presentatie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Bedrijfsforfait</dc:title>
  <dc:creator>Tom Van Thienen</dc:creator>
  <cp:keywords/>
  <cp:lastModifiedBy>Rebekka Veeckman</cp:lastModifiedBy>
  <cp:revision>275</cp:revision>
  <cp:lastPrinted>2017-11-14T13:23:13Z</cp:lastPrinted>
  <dcterms:created xsi:type="dcterms:W3CDTF">2016-01-27T09:06:48Z</dcterms:created>
  <dcterms:modified xsi:type="dcterms:W3CDTF">2017-12-14T08:59:48Z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0x0101006698C3EA06960646931FECBF22C421CF</vt:lpwstr>
  </property>
  <property fmtid="{D5CDD505-2E9C-101B-9397-08002B2CF9AE}" pid="3" name="_dlc_DocIdItemGuid">
    <vt:lpwstr>db0fb48b-be55-4e70-882c-e980d9385bd0</vt:lpwstr>
  </property>
  <property fmtid="{D5CDD505-2E9C-101B-9397-08002B2CF9AE}" pid="4" name="TaxKeyword">
    <vt:lpwstr/>
  </property>
  <property fmtid="{D5CDD505-2E9C-101B-9397-08002B2CF9AE}" pid="5" name="TaxCatchAll">
    <vt:lpwstr/>
  </property>
  <property fmtid="{D5CDD505-2E9C-101B-9397-08002B2CF9AE}" pid="6" name="TaxKeywordTaxHTField">
    <vt:lpwstr/>
  </property>
  <property fmtid="{D5CDD505-2E9C-101B-9397-08002B2CF9AE}" pid="7" name="MetadataThema">
    <vt:lpwstr>9;#Mestbank|b31c35fa-b084-4ea6-bc73-b40e44c8b09c</vt:lpwstr>
  </property>
  <property fmtid="{D5CDD505-2E9C-101B-9397-08002B2CF9AE}" pid="8" name="MetadataProject">
    <vt:lpwstr/>
  </property>
  <property fmtid="{D5CDD505-2E9C-101B-9397-08002B2CF9AE}" pid="9" name="Documenttype">
    <vt:lpwstr>Geef keuze 1 op</vt:lpwstr>
  </property>
  <property fmtid="{D5CDD505-2E9C-101B-9397-08002B2CF9AE}" pid="10" name="Jaar">
    <vt:lpwstr>2017</vt:lpwstr>
  </property>
</Properties>
</file>