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3" r:id="rId5"/>
  </p:sldMasterIdLst>
  <p:notesMasterIdLst>
    <p:notesMasterId r:id="rId29"/>
  </p:notesMasterIdLst>
  <p:sldIdLst>
    <p:sldId id="343" r:id="rId6"/>
    <p:sldId id="257" r:id="rId7"/>
    <p:sldId id="811" r:id="rId8"/>
    <p:sldId id="814" r:id="rId9"/>
    <p:sldId id="810" r:id="rId10"/>
    <p:sldId id="815" r:id="rId11"/>
    <p:sldId id="266" r:id="rId12"/>
    <p:sldId id="270" r:id="rId13"/>
    <p:sldId id="271" r:id="rId14"/>
    <p:sldId id="272" r:id="rId15"/>
    <p:sldId id="276" r:id="rId16"/>
    <p:sldId id="284" r:id="rId17"/>
    <p:sldId id="282" r:id="rId18"/>
    <p:sldId id="278" r:id="rId19"/>
    <p:sldId id="279" r:id="rId20"/>
    <p:sldId id="280" r:id="rId21"/>
    <p:sldId id="286" r:id="rId22"/>
    <p:sldId id="287" r:id="rId23"/>
    <p:sldId id="273" r:id="rId24"/>
    <p:sldId id="283" r:id="rId25"/>
    <p:sldId id="285" r:id="rId26"/>
    <p:sldId id="288" r:id="rId27"/>
    <p:sldId id="812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64A0A4-7B3A-4242-86D0-3C1B97A1CCEE}" v="1" dt="2020-06-15T07:46:23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96849-654E-4EFB-A525-FC010D833681}" type="datetimeFigureOut">
              <a:rPr lang="nl-BE" smtClean="0"/>
              <a:t>25/06/2020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01771-39AD-49F5-86E9-4F29F5927D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84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EB466-9ACC-4008-8AD2-2BF7649105A2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47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EB466-9ACC-4008-8AD2-2BF7649105A2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63458-EA57-4B01-9767-5D85EDAA0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721CED-7C4E-4FEE-8C19-363A215B3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3C8AE8-7D2A-40A3-8CD1-3F597135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6D02-B1D4-4BCC-A47A-8542998A3A6C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7BEAD6-21E3-4AEB-AA23-CD44E5FA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97748F-452D-4001-B941-76A045DB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73ABA290-A32D-46ED-A776-A1F679F650A5}"/>
              </a:ext>
            </a:extLst>
          </p:cNvPr>
          <p:cNvGrpSpPr/>
          <p:nvPr userDrawn="1"/>
        </p:nvGrpSpPr>
        <p:grpSpPr>
          <a:xfrm>
            <a:off x="263832" y="6123729"/>
            <a:ext cx="2784168" cy="600489"/>
            <a:chOff x="682046" y="2650427"/>
            <a:chExt cx="2784168" cy="60049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924407A-E3C4-4DBB-939D-DCD664F3F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16" b="56338"/>
            <a:stretch/>
          </p:blipFill>
          <p:spPr>
            <a:xfrm>
              <a:off x="682046" y="2650427"/>
              <a:ext cx="2784168" cy="448421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B4B385C-7E17-4C41-838F-0777421386B6}"/>
                </a:ext>
              </a:extLst>
            </p:cNvPr>
            <p:cNvSpPr txBox="1"/>
            <p:nvPr/>
          </p:nvSpPr>
          <p:spPr>
            <a:xfrm>
              <a:off x="1942215" y="2989307"/>
              <a:ext cx="964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100">
                  <a:solidFill>
                    <a:srgbClr val="6F8C2B"/>
                  </a:solidFill>
                  <a:latin typeface="FlandersArtSans-Light" panose="00000400000000000000" pitchFamily="2" charset="0"/>
                </a:rPr>
                <a:t>26 april 2018</a:t>
              </a: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0AD3F7F-4459-4192-A401-B9D0B5110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79" y="6123729"/>
            <a:ext cx="1344824" cy="6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1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A2626-6BEE-4311-AFA4-B10F6C67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2A00D2-4E68-46FD-8F8B-9BC49F0DF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AA9F3D-C43D-4770-A9DF-ADB93E04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B40A-58DC-40AF-A24A-8331E0460219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DF8F65-99C8-47C5-AC53-854CDF35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BC78F-2BE2-4ED4-A96E-E34B3D52E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96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6F3BFB3-26D0-43E8-9AE1-F85ABC78D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7CCDC8-09B6-4685-BAE5-89155E9B4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ED78A8-0D84-4454-8F3C-09EEB7C6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D21A-FDF0-4CD0-8E5B-53D46C57CCBE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79029B-31CC-46FA-89D4-59E3BDCC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CB95C3-2C3C-401A-9CC3-FD189D78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5121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>
  <p:cSld name="1_Titeldia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8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EE54-3324-4A54-92AC-9A1D61E11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51F4C-97F3-4AD2-8DAF-61780B509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56BFD-C037-48FD-9618-CA136F06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5EBC9-CE2C-4A38-B741-BA0CA602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5544-C6F8-463A-80EA-44BD7C52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93637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876C-4937-471B-92F9-F07D3E70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3F694-0CA3-4A2E-965C-41AEE235D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0445C-195B-4426-AA0F-D2390471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09FAB-B844-476E-BEAD-FB0C388B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E5F94-A138-474B-B003-FAA9DDE3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725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903F-034B-442E-BC64-F4542BA3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4E62C-839C-405C-9BB4-E01C9207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32C88-FE08-4111-B26E-B285A910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3FFCE-B50C-4364-A30D-B5B8288A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865A6-F081-4F87-8CC7-56499604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511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5062-4B3A-481B-AAFA-A831D94D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5B39B-D91E-46FA-A2E9-4838A6C38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560F-AD46-4EBC-BEF2-F1E62C715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6BA32-9858-49E9-996B-3CC21FE6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18A-B397-404D-9DA2-199A469D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66D7D-892A-4100-846A-2A19181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8246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FF5F-2C4C-4519-AC7D-6D8B5CDA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58435-6781-4B96-8249-6A5D712F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7C94F-B828-4514-98BB-CB169BACE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C8740-0D4F-4DE7-A4E9-AD79CB197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523F9-6FFC-4D94-B944-1ED721007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36C2D-31D2-446B-B164-4D0F5F3E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03252-59FA-458D-BB1E-0A8D7089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BA4692-FB37-4DC0-94B0-FD95E547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019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9EA1-1A51-4C1D-9AF1-EBFA7068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73EFA-BB50-4571-8BA5-CCE63E18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D2E2E-CF21-407E-9944-7A07494A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75AB9-3553-4F17-BAF0-939E72F5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8669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56E23-9BB4-4199-A5E7-B694AC39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A78E2-96F0-4404-92A6-54DE7083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71C11-6E90-4A55-940A-4815C71F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8912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DA1F3-903F-472C-83BA-15A9BCA0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A780EB-8CEF-4B88-B4B4-C9878AD85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2F650E-12CD-4608-916D-1FD322322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E3DE-F497-4A2C-8B13-7025DBA8EE53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F43E31-086C-4EE2-81DA-CF4530E0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270058-6623-4EBD-8EF2-325EF857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789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AE86-72C1-4FB6-AF5F-94A2EA934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06E37-214D-419A-8212-DB7B38843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11B67-1014-44EF-B716-C66A612D6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CBD94-1FA0-40EF-AAC6-B75C5053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A87CE-BDEF-4D4B-9207-E08696DE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F9ECF-6CA4-4739-BB86-D7ECA8BF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8335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2ED24-4757-4FE8-9C67-6FC57AB4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CC164-5921-4DE2-BFCF-2CE76AEB6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DDC37-A5BE-4C60-A995-CED4866C3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D3121-2B05-4067-B621-33590F11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E4AF9-BCB4-4C7A-8F73-3EC288FF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20150-DA1F-46B2-A8F8-EA64EA5D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53295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2A14-15FE-44BF-A998-94F72C70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94D13-1A43-42EE-BA75-356C8C652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0C502-AF33-4A40-AE24-BA9839525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594FA-3C46-4C83-A093-C5B11662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82EB-269E-4297-9C01-72A1F0CF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24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11ABC-D6CB-438C-A9B6-3B23844BA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DA2A5-13CC-48B7-BA74-CF67C6628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450F-5B52-43C1-BDFE-D5A8C8101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CC365-5F00-43E0-B225-3FE1665D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0B1F7-AA31-423C-8A20-6EA423CE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467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Blauw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09320"/>
            <a:ext cx="1967541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575296" y="3267595"/>
            <a:ext cx="5520705" cy="2413116"/>
          </a:xfrm>
          <a:solidFill>
            <a:schemeClr val="accent1"/>
          </a:solidFill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5333"/>
              </a:lnSpc>
              <a:defRPr sz="5333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5734" y="5424679"/>
            <a:ext cx="5040644" cy="391628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775450" y="1"/>
            <a:ext cx="884873" cy="663263"/>
          </a:xfrm>
          <a:noFill/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13BE1F17-E642-4A69-96DC-7261FB63DFC3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143340" y="6630875"/>
            <a:ext cx="2016224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©VITO – Not for distribution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8694"/>
            <a:ext cx="11040972" cy="485657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D2042BD0-40C8-444E-9920-E5A513A4247F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43340" y="6630875"/>
            <a:ext cx="2016224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527382" y="1604433"/>
            <a:ext cx="11137569" cy="4608876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14366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Blau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4" y="2948940"/>
            <a:ext cx="3600021" cy="433257"/>
          </a:xfrm>
          <a:solidFill>
            <a:schemeClr val="accent1"/>
          </a:solidFill>
        </p:spPr>
        <p:txBody>
          <a:bodyPr lIns="108000" tIns="90000" rIns="108000" bIns="54000"/>
          <a:lstStyle>
            <a:lvl1pPr algn="l">
              <a:lnSpc>
                <a:spcPts val="1867"/>
              </a:lnSpc>
              <a:defRPr sz="186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3"/>
            <a:ext cx="719667" cy="663417"/>
          </a:xfrm>
          <a:noFill/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4" y="-1979"/>
            <a:ext cx="2640763" cy="66524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4EE31181-A342-4CC0-B19F-F42A71CAE207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43340" y="6630875"/>
            <a:ext cx="2112235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ontent Placeholder 5"/>
          <p:cNvSpPr>
            <a:spLocks noGrp="1"/>
          </p:cNvSpPr>
          <p:nvPr>
            <p:ph sz="quarter" idx="19"/>
          </p:nvPr>
        </p:nvSpPr>
        <p:spPr>
          <a:xfrm>
            <a:off x="582069" y="3382299"/>
            <a:ext cx="5513931" cy="2062928"/>
          </a:xfrm>
          <a:solidFill>
            <a:schemeClr val="bg1"/>
          </a:solidFill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66084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1851657"/>
            <a:ext cx="4655391" cy="2777497"/>
          </a:xfrm>
        </p:spPr>
        <p:txBody>
          <a:bodyPr anchor="ctr"/>
          <a:lstStyle>
            <a:lvl1pPr algn="ctr">
              <a:defRPr sz="1333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654552" y="2948939"/>
            <a:ext cx="7537449" cy="563207"/>
          </a:xfrm>
        </p:spPr>
        <p:txBody>
          <a:bodyPr anchor="ctr"/>
          <a:lstStyle>
            <a:lvl1pPr marL="457189" indent="-457189">
              <a:buFont typeface="+mj-lt"/>
              <a:buAutoNum type="arabicPeriod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E15DBEDD-B665-4EB1-A4A9-7B63974E7CBE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>
          <a:xfrm>
            <a:off x="143340" y="6630875"/>
            <a:ext cx="2112235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8810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15938" y="4026322"/>
            <a:ext cx="5520705" cy="617221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24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851657"/>
            <a:ext cx="5615517" cy="2777497"/>
          </a:xfrm>
        </p:spPr>
        <p:txBody>
          <a:bodyPr anchor="ctr"/>
          <a:lstStyle>
            <a:lvl1pPr algn="ctr">
              <a:defRPr sz="1333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D5917BB6-AC71-4C92-A97C-F290CFDB4742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143340" y="6630875"/>
            <a:ext cx="2112235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5939" y="1851657"/>
            <a:ext cx="6000328" cy="2160276"/>
          </a:xfrm>
          <a:solidFill>
            <a:schemeClr val="accent1"/>
          </a:solidFill>
        </p:spPr>
        <p:txBody>
          <a:bodyPr anchor="t"/>
          <a:lstStyle>
            <a:lvl1pPr algn="l">
              <a:defRPr sz="4267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1893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5294" y="1508755"/>
            <a:ext cx="5280675" cy="4560583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400"/>
            </a:lvl1pPr>
            <a:lvl2pPr marL="241294" indent="-241294">
              <a:buFont typeface="Wingdings" panose="05000000000000000000" pitchFamily="2" charset="2"/>
              <a:buChar char="§"/>
              <a:defRPr sz="2133"/>
            </a:lvl2pPr>
            <a:lvl3pPr marL="359824" indent="-234945">
              <a:buFont typeface="Wingdings" panose="05000000000000000000" pitchFamily="2" charset="2"/>
              <a:buChar char="§"/>
              <a:defRPr sz="1867"/>
            </a:lvl3pPr>
            <a:lvl4pPr marL="476239" indent="-239178">
              <a:buFont typeface="Wingdings" panose="05000000000000000000" pitchFamily="2" charset="2"/>
              <a:buChar char="§"/>
              <a:defRPr sz="1600"/>
            </a:lvl4pPr>
            <a:lvl5pPr marL="592652" indent="-232828">
              <a:buFont typeface="Wingdings" panose="05000000000000000000" pitchFamily="2" charset="2"/>
              <a:buChar char="§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3098"/>
            <a:ext cx="11040533" cy="485657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F61F5935-DD69-434B-A4F3-BEBE816A2F6B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143340" y="6630875"/>
            <a:ext cx="2112235" cy="237515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6326156" y="1508787"/>
            <a:ext cx="5280675" cy="4560583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400"/>
            </a:lvl1pPr>
            <a:lvl2pPr marL="241294" indent="-241294">
              <a:buFont typeface="Wingdings" panose="05000000000000000000" pitchFamily="2" charset="2"/>
              <a:buChar char="§"/>
              <a:defRPr sz="2133"/>
            </a:lvl2pPr>
            <a:lvl3pPr marL="359824" indent="-234945">
              <a:buFont typeface="Wingdings" panose="05000000000000000000" pitchFamily="2" charset="2"/>
              <a:buChar char="§"/>
              <a:defRPr sz="1867"/>
            </a:lvl3pPr>
            <a:lvl4pPr marL="476239" indent="-239178">
              <a:buFont typeface="Wingdings" panose="05000000000000000000" pitchFamily="2" charset="2"/>
              <a:buChar char="§"/>
              <a:defRPr sz="1600"/>
            </a:lvl4pPr>
            <a:lvl5pPr marL="592652" indent="-232828">
              <a:buFont typeface="Wingdings" panose="05000000000000000000" pitchFamily="2" charset="2"/>
              <a:buChar char="§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985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D73F9-6AE8-4BAE-9A01-79292445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2D66DD-B71C-4195-BF72-A50AAC66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084D18-38CE-40CF-975A-3314DFF4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E5AC-0258-4D1F-B02E-DFEE6989A40A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9678A8-6BAA-4CDD-AB8E-2F3AFE35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EC307A-C809-403F-9FFD-5D258D11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8836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5734" y="783068"/>
            <a:ext cx="11040533" cy="485657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B56BE5A0-7120-4EB8-B426-E040380AFBD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3340" y="6630875"/>
            <a:ext cx="2112235" cy="237515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5188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6B793D6A-D5B3-4559-8AA5-590F4156C456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3340" y="6630875"/>
            <a:ext cx="2112235" cy="237515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29725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ranj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575296" y="3267595"/>
            <a:ext cx="5520705" cy="2413116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5333"/>
              </a:lnSpc>
              <a:defRPr sz="5333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575734" y="5424679"/>
            <a:ext cx="5040644" cy="391628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775450" y="1"/>
            <a:ext cx="884873" cy="6632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13BE1F17-E642-4A69-96DC-7261FB63DFC3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143340" y="6630875"/>
            <a:ext cx="2112235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3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8694"/>
            <a:ext cx="11040972" cy="48565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D2042BD0-40C8-444E-9920-E5A513A4247F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43340" y="6630875"/>
            <a:ext cx="2112235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527382" y="1604433"/>
            <a:ext cx="11137569" cy="4608876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85502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Oranj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4" y="2948940"/>
            <a:ext cx="3600021" cy="43325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90000" rIns="108000" bIns="54000"/>
          <a:lstStyle>
            <a:lvl1pPr algn="l">
              <a:lnSpc>
                <a:spcPts val="1867"/>
              </a:lnSpc>
              <a:defRPr sz="186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3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4" y="-1979"/>
            <a:ext cx="2640763" cy="66524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582069" y="3382299"/>
            <a:ext cx="5513931" cy="2062928"/>
          </a:xfrm>
          <a:solidFill>
            <a:schemeClr val="bg1"/>
          </a:solidFill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6832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1851657"/>
            <a:ext cx="4655391" cy="2777497"/>
          </a:xfrm>
        </p:spPr>
        <p:txBody>
          <a:bodyPr anchor="ctr"/>
          <a:lstStyle>
            <a:lvl1pPr algn="ctr">
              <a:defRPr sz="1333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654552" y="2948939"/>
            <a:ext cx="7537449" cy="563207"/>
          </a:xfrm>
        </p:spPr>
        <p:txBody>
          <a:bodyPr anchor="ctr"/>
          <a:lstStyle>
            <a:lvl1pPr marL="457189" indent="-457189">
              <a:buFont typeface="+mj-lt"/>
              <a:buAutoNum type="arabicPeriod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15DBEDD-B665-4EB1-A4A9-7B63974E7CBE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0901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15938" y="4026322"/>
            <a:ext cx="5520705" cy="617221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24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851657"/>
            <a:ext cx="5615517" cy="2777497"/>
          </a:xfrm>
        </p:spPr>
        <p:txBody>
          <a:bodyPr anchor="ctr"/>
          <a:lstStyle>
            <a:lvl1pPr algn="ctr">
              <a:defRPr sz="1333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5917BB6-AC71-4C92-A97C-F290CFDB4742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5939" y="1851657"/>
            <a:ext cx="6000328" cy="2160276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t"/>
          <a:lstStyle>
            <a:lvl1pPr algn="l">
              <a:defRPr sz="4267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570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3098"/>
            <a:ext cx="11040533" cy="48565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1F5935-DD69-434B-A4F3-BEBE816A2F6B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5294" y="1508755"/>
            <a:ext cx="5280675" cy="4560583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400"/>
            </a:lvl1pPr>
            <a:lvl2pPr marL="241294" indent="-241294">
              <a:buFont typeface="Wingdings" panose="05000000000000000000" pitchFamily="2" charset="2"/>
              <a:buChar char="§"/>
              <a:defRPr sz="2133"/>
            </a:lvl2pPr>
            <a:lvl3pPr marL="359824" indent="-234945">
              <a:buFont typeface="Wingdings" panose="05000000000000000000" pitchFamily="2" charset="2"/>
              <a:buChar char="§"/>
              <a:defRPr sz="1867"/>
            </a:lvl3pPr>
            <a:lvl4pPr marL="476239" indent="-239178">
              <a:buFont typeface="Wingdings" panose="05000000000000000000" pitchFamily="2" charset="2"/>
              <a:buChar char="§"/>
              <a:defRPr sz="1600"/>
            </a:lvl4pPr>
            <a:lvl5pPr marL="592652" indent="-232828">
              <a:buFont typeface="Wingdings" panose="05000000000000000000" pitchFamily="2" charset="2"/>
              <a:buChar char="§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6326156" y="1508787"/>
            <a:ext cx="5280675" cy="4560583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400"/>
            </a:lvl1pPr>
            <a:lvl2pPr marL="241294" indent="-241294">
              <a:buFont typeface="Wingdings" panose="05000000000000000000" pitchFamily="2" charset="2"/>
              <a:buChar char="§"/>
              <a:defRPr sz="2133"/>
            </a:lvl2pPr>
            <a:lvl3pPr marL="359824" indent="-234945">
              <a:buFont typeface="Wingdings" panose="05000000000000000000" pitchFamily="2" charset="2"/>
              <a:buChar char="§"/>
              <a:defRPr sz="1867"/>
            </a:lvl3pPr>
            <a:lvl4pPr marL="476239" indent="-239178">
              <a:buFont typeface="Wingdings" panose="05000000000000000000" pitchFamily="2" charset="2"/>
              <a:buChar char="§"/>
              <a:defRPr sz="1600"/>
            </a:lvl4pPr>
            <a:lvl5pPr marL="592652" indent="-232828">
              <a:buFont typeface="Wingdings" panose="05000000000000000000" pitchFamily="2" charset="2"/>
              <a:buChar char="§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7819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5734" y="783068"/>
            <a:ext cx="11040533" cy="48565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7113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3D6A-D5B3-4559-8AA5-590F4156C456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9702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96612-AF98-48C2-9C09-A3622EFDF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7ED091-C7F9-4CEC-92E5-3B885EE81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5FAE04-3351-4B45-A920-B6F7F82A0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79D736-EEB6-4C59-883F-759218CC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C81C-97A2-4883-8E41-C9E242941ECA}" type="datetime1">
              <a:rPr lang="nl-BE" smtClean="0"/>
              <a:t>25/06/2020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24808B-CA9B-4193-8A3C-A201422D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876297-2857-4940-A6E6-F29ED9DC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4433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575296" y="3267595"/>
            <a:ext cx="5520705" cy="2413116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5333"/>
              </a:lnSpc>
              <a:defRPr sz="5333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575734" y="5424679"/>
            <a:ext cx="5040644" cy="391628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775450" y="1"/>
            <a:ext cx="884873" cy="663263"/>
          </a:xfrm>
          <a:noFill/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BE1F17-E642-4A69-96DC-7261FB63DFC3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10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8694"/>
            <a:ext cx="11040972" cy="48565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527382" y="1604433"/>
            <a:ext cx="11137569" cy="4608876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801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Gro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4" y="2948940"/>
            <a:ext cx="3600021" cy="43325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90000" rIns="108000" bIns="54000"/>
          <a:lstStyle>
            <a:lvl1pPr algn="l">
              <a:lnSpc>
                <a:spcPts val="1867"/>
              </a:lnSpc>
              <a:defRPr sz="186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3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4" y="-1979"/>
            <a:ext cx="2640763" cy="66524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582069" y="3382299"/>
            <a:ext cx="5513931" cy="2062928"/>
          </a:xfrm>
          <a:solidFill>
            <a:schemeClr val="bg1"/>
          </a:solidFill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83502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1851657"/>
            <a:ext cx="4655391" cy="2777497"/>
          </a:xfrm>
        </p:spPr>
        <p:txBody>
          <a:bodyPr anchor="ctr"/>
          <a:lstStyle>
            <a:lvl1pPr algn="ctr">
              <a:defRPr sz="1333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654552" y="2948939"/>
            <a:ext cx="7537449" cy="563207"/>
          </a:xfrm>
        </p:spPr>
        <p:txBody>
          <a:bodyPr anchor="ctr"/>
          <a:lstStyle>
            <a:lvl1pPr marL="457189" indent="-457189">
              <a:buFont typeface="+mj-lt"/>
              <a:buAutoNum type="arabicPeriod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15DBEDD-B665-4EB1-A4A9-7B63974E7CBE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6479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15938" y="4026322"/>
            <a:ext cx="5520705" cy="617221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24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851657"/>
            <a:ext cx="5615517" cy="2777497"/>
          </a:xfrm>
        </p:spPr>
        <p:txBody>
          <a:bodyPr anchor="ctr"/>
          <a:lstStyle>
            <a:lvl1pPr algn="ctr">
              <a:defRPr sz="1333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5917BB6-AC71-4C92-A97C-F290CFDB4742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5939" y="1851657"/>
            <a:ext cx="6000328" cy="2160276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t"/>
          <a:lstStyle>
            <a:lvl1pPr algn="l">
              <a:defRPr sz="4267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8916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3098"/>
            <a:ext cx="11040533" cy="48565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1F5935-DD69-434B-A4F3-BEBE816A2F6B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5294" y="1508755"/>
            <a:ext cx="5280675" cy="4560583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400"/>
            </a:lvl1pPr>
            <a:lvl2pPr marL="241294" indent="-241294">
              <a:buFont typeface="Wingdings" panose="05000000000000000000" pitchFamily="2" charset="2"/>
              <a:buChar char="§"/>
              <a:defRPr sz="2133"/>
            </a:lvl2pPr>
            <a:lvl3pPr marL="359824" indent="-234945">
              <a:buFont typeface="Wingdings" panose="05000000000000000000" pitchFamily="2" charset="2"/>
              <a:buChar char="§"/>
              <a:defRPr sz="1867"/>
            </a:lvl3pPr>
            <a:lvl4pPr marL="476239" indent="-239178">
              <a:buFont typeface="Wingdings" panose="05000000000000000000" pitchFamily="2" charset="2"/>
              <a:buChar char="§"/>
              <a:defRPr sz="1600"/>
            </a:lvl4pPr>
            <a:lvl5pPr marL="592652" indent="-232828">
              <a:buFont typeface="Wingdings" panose="05000000000000000000" pitchFamily="2" charset="2"/>
              <a:buChar char="§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6326156" y="1508787"/>
            <a:ext cx="5280675" cy="4560583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400"/>
            </a:lvl1pPr>
            <a:lvl2pPr marL="241294" indent="-241294">
              <a:buFont typeface="Wingdings" panose="05000000000000000000" pitchFamily="2" charset="2"/>
              <a:buChar char="§"/>
              <a:defRPr sz="2133"/>
            </a:lvl2pPr>
            <a:lvl3pPr marL="359824" indent="-234945">
              <a:buFont typeface="Wingdings" panose="05000000000000000000" pitchFamily="2" charset="2"/>
              <a:buChar char="§"/>
              <a:defRPr sz="1867"/>
            </a:lvl3pPr>
            <a:lvl4pPr marL="476239" indent="-239178">
              <a:buFont typeface="Wingdings" panose="05000000000000000000" pitchFamily="2" charset="2"/>
              <a:buChar char="§"/>
              <a:defRPr sz="1600"/>
            </a:lvl4pPr>
            <a:lvl5pPr marL="592652" indent="-232828">
              <a:buFont typeface="Wingdings" panose="05000000000000000000" pitchFamily="2" charset="2"/>
              <a:buChar char="§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6347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5734" y="783068"/>
            <a:ext cx="11040533" cy="48565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1899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3D6A-D5B3-4559-8AA5-590F4156C456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936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F8398-F00A-4AF1-9FDE-37B43751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A62596-C37A-4359-9D9F-F7A493EAE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14C152-6F6D-4169-9166-C3E7B3F8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91AE50C-2FBA-481D-AD19-582B90F23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0B799B-4C15-492A-836D-F84673107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E2D3234-AD6C-4F43-BFE4-4BF224D9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FB61-B5EA-47D7-A87F-2B42F54E85A9}" type="datetime1">
              <a:rPr lang="nl-BE" smtClean="0"/>
              <a:t>25/06/2020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2932306-A2E5-4885-B06D-94892E02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C704E4-DA89-460D-87D6-7D701E35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061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70A27-240A-4D4B-9456-A1ADE5CE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133FDA-C04B-4112-B75F-4CE9D2F3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2515-7A0D-4D84-8BFE-A5F99668CD72}" type="datetime1">
              <a:rPr lang="nl-BE" smtClean="0"/>
              <a:t>25/06/2020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03F836-177A-4EA9-966D-06E53154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898F0B-CA6E-43E1-A480-583C9CDC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191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D4735BD-3AF9-4358-9AA4-71C010CF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75ED0-3169-4885-BE91-EF8D79AF65FC}" type="datetime1">
              <a:rPr lang="nl-BE" smtClean="0"/>
              <a:t>25/06/2020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2F8454-B1EB-4910-ADC7-F684F1EB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C60833-75B5-40D5-93F8-6455E958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135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19EF4-6AE4-4FCE-9D14-A00BE9AA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E7DB69-4781-46B4-8C47-2EE849B9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0B4DD3-7DCE-4EE7-98F7-D81121CB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D3AB40-22C6-4CAA-92D7-4A79D73D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46F8-2CEB-475E-9B5A-FC162275E284}" type="datetime1">
              <a:rPr lang="nl-BE" smtClean="0"/>
              <a:t>25/06/2020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ED2E82-9430-4AAA-90DD-957EA88D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D75887-524C-4E14-931F-BF7FCB2E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8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5EF9F-7A41-4539-9DE9-BEC7ACB6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07D0EFC-4A03-45F3-B443-00534F640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4E2726-12E9-44A7-AAEA-D1DC6D47D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CB3D7C-DA21-4033-96FF-87F7F482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969A-B0EA-4B6E-AF49-4506076880EE}" type="datetime1">
              <a:rPr lang="nl-BE" smtClean="0"/>
              <a:t>25/06/2020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B4E32D-3BC7-4824-AFF9-3FD1F9DC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A7EB45-75C4-4D49-8F13-1B29F8EA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624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E0E9BB3-D438-4738-B2C0-AA8009864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C50365-7908-4E0A-893F-7FB1B3224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3B4735-BBAD-4AB7-8B9A-0982343EE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E50CF-BF03-4C66-991E-F3E4C115DC33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80F59C-B231-4D76-9CCB-69AAE9651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8CB57D-8153-4218-9F5C-7C914255F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029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83DF7-61E0-4658-80A2-712612C0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4A3EB-AE28-4662-B5C1-26F8C2364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7BA2A-89DA-4B6C-8838-2A4D380C6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621D0-E3A9-4CE3-AD95-C9DFA8F88060}" type="datetime1">
              <a:rPr lang="nl-BE" smtClean="0"/>
              <a:t>25/06/2020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6821C-9C00-47D1-B095-0CCE4F62E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3517D-A76D-4FD9-AD69-3A5F43012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1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verheid.vlaanderen.be/sites/default/files/media/ICT/Gebruikersrecht%20toekennen%20nieuwe%20schermen%20-%20IDM.pdf?timestamp=153613077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vo-gebruikersbeheer.vlaanderen.b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martsymbiose.com" TargetMode="External"/><Relationship Id="rId7" Type="http://schemas.openxmlformats.org/officeDocument/2006/relationships/hyperlink" Target="mailto:johan.symbiose@outlook.co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mailto:yannick.symbiose@outlook.co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BF39DC-8EAC-4FF9-B388-A4F32C50B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9148"/>
            <a:ext cx="10515600" cy="435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BE" sz="4267" dirty="0"/>
          </a:p>
          <a:p>
            <a:pPr marL="0" indent="0" algn="ctr">
              <a:buNone/>
            </a:pPr>
            <a:r>
              <a:rPr lang="nl-BE" sz="4267" dirty="0">
                <a:solidFill>
                  <a:schemeClr val="accent5">
                    <a:lumMod val="50000"/>
                  </a:schemeClr>
                </a:solidFill>
              </a:rPr>
              <a:t>Platform “Oogstbare Landschappen”: </a:t>
            </a:r>
          </a:p>
          <a:p>
            <a:pPr marL="0" indent="0" algn="ctr">
              <a:buNone/>
            </a:pPr>
            <a:endParaRPr lang="nl-BE" sz="4267" dirty="0"/>
          </a:p>
          <a:p>
            <a:pPr marL="0" indent="0" algn="ctr">
              <a:buNone/>
            </a:pPr>
            <a:r>
              <a:rPr lang="nl-BE" sz="4267" dirty="0"/>
              <a:t>Welkom , voor de vierde keer … ! </a:t>
            </a:r>
          </a:p>
          <a:p>
            <a:pPr marL="0" indent="0" algn="ctr">
              <a:buNone/>
            </a:pPr>
            <a:r>
              <a:rPr lang="nl-BE" sz="4267" dirty="0"/>
              <a:t>en voor de eerste keer: online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E961CD4-48B5-4212-A1A6-EFE09DE1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899" y="6017675"/>
            <a:ext cx="4114800" cy="365125"/>
          </a:xfrm>
        </p:spPr>
        <p:txBody>
          <a:bodyPr/>
          <a:lstStyle/>
          <a:p>
            <a:pPr algn="l"/>
            <a:r>
              <a:rPr lang="nl-BE" sz="1400" dirty="0"/>
              <a:t>Platform Oogstbare Landschappen - 12 juni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ED6412-3E49-4093-BB3E-59AD8818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444" y="5884330"/>
            <a:ext cx="130465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Wie kan gebruik maken van het 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6"/>
            <a:ext cx="7948507" cy="3743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Type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ondernemingen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Ondernemingen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die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materialen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produceren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Ondernemingen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die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materialen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gebruiken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Intermediairen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namelijk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Afvalverwerkers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Afvalinzamelaars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Milieu consultants</a:t>
            </a: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Traders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Technologie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leveranciers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Onderzoeksinstellingen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Kenniscentra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&amp;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sectorfederaties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652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2380C7-1ABD-4086-8CE0-5B4BCB9A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" y="1041685"/>
            <a:ext cx="7923705" cy="51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9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Aanbod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Publieke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gegevens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(1)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22CC24-070A-4D54-BF8B-987B5AF7F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208"/>
          <a:stretch/>
        </p:blipFill>
        <p:spPr>
          <a:xfrm>
            <a:off x="577060" y="1676099"/>
            <a:ext cx="6498477" cy="51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9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Aanbod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Publieke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gegevens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(2)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F6408-D78F-4300-8BBA-83FBE0F15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644"/>
          <a:stretch/>
        </p:blipFill>
        <p:spPr>
          <a:xfrm>
            <a:off x="577058" y="1676101"/>
            <a:ext cx="7948505" cy="25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75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Aanbod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vraag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Private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gegevens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CD1EA6-BF89-49CC-B6FC-03D201AA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" y="1676099"/>
            <a:ext cx="5713755" cy="35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Aanbod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Relevante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vragen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F247-4AC3-4BE4-B41C-9FD8C151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8" y="1676099"/>
            <a:ext cx="7948505" cy="46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Aanbod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Relevante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vragen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- details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CEE61-A9B0-4E24-B7C2-758E65E74833}"/>
              </a:ext>
            </a:extLst>
          </p:cNvPr>
          <p:cNvSpPr txBox="1"/>
          <p:nvPr/>
        </p:nvSpPr>
        <p:spPr>
          <a:xfrm>
            <a:off x="2331721" y="3285579"/>
            <a:ext cx="2198255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1219170"/>
            <a:r>
              <a:rPr lang="nl-BE" sz="800" dirty="0" err="1">
                <a:solidFill>
                  <a:srgbClr val="333333"/>
                </a:solidFill>
                <a:latin typeface="flanders-sans"/>
              </a:rPr>
              <a:t>Heideplagsel</a:t>
            </a:r>
            <a:endParaRPr lang="nl-BE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FB430A-BB70-419D-A0CA-41C3F2DD5BA7}"/>
              </a:ext>
            </a:extLst>
          </p:cNvPr>
          <p:cNvGrpSpPr/>
          <p:nvPr/>
        </p:nvGrpSpPr>
        <p:grpSpPr>
          <a:xfrm>
            <a:off x="573275" y="1681205"/>
            <a:ext cx="7952288" cy="4672896"/>
            <a:chOff x="429956" y="1260904"/>
            <a:chExt cx="5964216" cy="350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C3CF5B-F80B-480D-9A83-39AF577C0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93" y="1260904"/>
              <a:ext cx="5961379" cy="350467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C9003B-5A03-4721-B2DD-EF3A1BEBD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956" y="2436870"/>
              <a:ext cx="1847599" cy="303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67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Vraag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Publieke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gegevens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(1)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7130EA-A5DF-4A04-A0A8-B4B54C43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36" y="1664415"/>
            <a:ext cx="6498477" cy="49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9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werkt het symbioseplatform?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Vraag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ingeven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Publieke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gegevens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(2)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ADB3E-7A4C-4617-B119-A98B1154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38" y="1676099"/>
            <a:ext cx="6498477" cy="16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2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kan ik registreren?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275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nl-BE" sz="2400" b="1" dirty="0">
                <a:solidFill>
                  <a:prstClr val="black"/>
                </a:solidFill>
                <a:latin typeface="Calibri" panose="020F0502020204030204"/>
              </a:rPr>
              <a:t>Gebruikersbeheer van de Vlaamse Overheid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Hoofdtoegangsbeheerder (HTB) aanstellen per organisatie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nl-BE" sz="2133" dirty="0" err="1">
                <a:solidFill>
                  <a:prstClr val="black"/>
                </a:solidFill>
                <a:latin typeface="Calibri" panose="020F0502020204030204"/>
              </a:rPr>
              <a:t>oegang</a:t>
            </a: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 per persoon en per platform onder beheer van HTB</a:t>
            </a:r>
          </a:p>
          <a:p>
            <a:pPr defTabSz="1219170"/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2150480" defTabSz="1219170"/>
            <a:endParaRPr lang="en-US" sz="2133" b="1" dirty="0">
              <a:solidFill>
                <a:prstClr val="black"/>
              </a:solidFill>
              <a:latin typeface="Calibri" panose="020F0502020204030204"/>
            </a:endParaRPr>
          </a:p>
          <a:p>
            <a:pPr marL="2150480" defTabSz="1219170"/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Bel 1700 of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vraag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hulp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aan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het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symbioseteam</a:t>
            </a:r>
            <a:endParaRPr lang="en-US" sz="2133" b="1" dirty="0">
              <a:solidFill>
                <a:prstClr val="black"/>
              </a:solidFill>
              <a:latin typeface="Calibri" panose="020F0502020204030204"/>
            </a:endParaRPr>
          </a:p>
          <a:p>
            <a:pPr marL="2150480" defTabSz="1219170"/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Wie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is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uw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hoofdtoegangsbeheerder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  <a:p>
            <a:pPr marL="2150480" defTabSz="1219170"/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Nog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hoofdtoegangsbeheerder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862107-6465-4268-AD47-62B3C5E849A1}"/>
              </a:ext>
            </a:extLst>
          </p:cNvPr>
          <p:cNvGrpSpPr/>
          <p:nvPr/>
        </p:nvGrpSpPr>
        <p:grpSpPr>
          <a:xfrm>
            <a:off x="701005" y="2586244"/>
            <a:ext cx="1920000" cy="1920000"/>
            <a:chOff x="327108" y="2284651"/>
            <a:chExt cx="1625397" cy="16253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209D1C-E8B4-4653-9866-009F70313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08" y="2284651"/>
              <a:ext cx="1625397" cy="16253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B6304A-F07B-4BFB-8564-43B1C8313AAC}"/>
                </a:ext>
              </a:extLst>
            </p:cNvPr>
            <p:cNvSpPr txBox="1"/>
            <p:nvPr/>
          </p:nvSpPr>
          <p:spPr>
            <a:xfrm>
              <a:off x="972340" y="2579917"/>
              <a:ext cx="320601" cy="9379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219170"/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  <a:endParaRPr lang="nl-BE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76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E31B984-8BE3-4BEB-B036-E44BB65816A5}"/>
              </a:ext>
            </a:extLst>
          </p:cNvPr>
          <p:cNvSpPr/>
          <p:nvPr/>
        </p:nvSpPr>
        <p:spPr>
          <a:xfrm>
            <a:off x="8516109" y="5944594"/>
            <a:ext cx="3675895" cy="812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6C0EE92-ED12-4480-AA11-D26A52415B5F}"/>
              </a:ext>
            </a:extLst>
          </p:cNvPr>
          <p:cNvSpPr/>
          <p:nvPr/>
        </p:nvSpPr>
        <p:spPr>
          <a:xfrm>
            <a:off x="99239" y="6045354"/>
            <a:ext cx="3675895" cy="812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0D6A4BA-9D41-4E6F-ADD3-FBEC45A6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" y="6045353"/>
            <a:ext cx="1269841" cy="49523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5994A9-C6B0-4797-880C-7FA38A86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73" y="5944593"/>
            <a:ext cx="1484475" cy="74851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D0BC58A-8176-4C3C-801A-58F7E473C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18" y="280123"/>
            <a:ext cx="2612847" cy="11666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6CA028A-595C-4E98-A797-7F2E682621B2}"/>
              </a:ext>
            </a:extLst>
          </p:cNvPr>
          <p:cNvSpPr txBox="1"/>
          <p:nvPr/>
        </p:nvSpPr>
        <p:spPr>
          <a:xfrm>
            <a:off x="254312" y="482669"/>
            <a:ext cx="8562975" cy="23901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170"/>
            <a:r>
              <a:rPr lang="nl-BE" sz="3733" dirty="0">
                <a:solidFill>
                  <a:prstClr val="black"/>
                </a:solidFill>
                <a:latin typeface="Calibri" panose="020F0502020204030204"/>
              </a:rPr>
              <a:t>Twee inspirerende systemen </a:t>
            </a:r>
          </a:p>
          <a:p>
            <a:pPr algn="ctr" defTabSz="1219170"/>
            <a:r>
              <a:rPr lang="nl-BE" sz="3700" dirty="0">
                <a:latin typeface="Calibri" panose="020F0502020204030204"/>
              </a:rPr>
              <a:t>om vraag en aanbod van biomassa </a:t>
            </a:r>
            <a:endParaRPr lang="nl-BE" sz="3700" dirty="0">
              <a:latin typeface="Calibri" panose="020F0502020204030204"/>
              <a:cs typeface="Calibri"/>
            </a:endParaRPr>
          </a:p>
          <a:p>
            <a:pPr algn="ctr" defTabSz="1219170"/>
            <a:r>
              <a:rPr lang="nl-BE" sz="3733" dirty="0">
                <a:solidFill>
                  <a:prstClr val="black"/>
                </a:solidFill>
                <a:latin typeface="Calibri" panose="020F0502020204030204"/>
              </a:rPr>
              <a:t>met elkaar </a:t>
            </a:r>
          </a:p>
          <a:p>
            <a:pPr algn="ctr" defTabSz="1219170"/>
            <a:r>
              <a:rPr lang="nl-BE" sz="3733" dirty="0">
                <a:solidFill>
                  <a:prstClr val="black"/>
                </a:solidFill>
                <a:latin typeface="Calibri" panose="020F0502020204030204"/>
              </a:rPr>
              <a:t>in contact te brengen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76A7F4E-6BA6-4499-A487-59828BDC64F6}"/>
              </a:ext>
            </a:extLst>
          </p:cNvPr>
          <p:cNvSpPr txBox="1"/>
          <p:nvPr/>
        </p:nvSpPr>
        <p:spPr>
          <a:xfrm>
            <a:off x="5757845" y="5959235"/>
            <a:ext cx="643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nl-BE" sz="2400" dirty="0">
                <a:solidFill>
                  <a:prstClr val="black"/>
                </a:solidFill>
                <a:latin typeface="Calibri" panose="020F0502020204030204"/>
              </a:rPr>
              <a:t>Platform Oogstbare Landschappen – 12 juni 2020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781A3D-07D4-4587-9F87-8F3B0D19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4" y="3487155"/>
            <a:ext cx="3003430" cy="22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C1D567-056E-4715-9D4E-D1960C46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17" y="1925357"/>
            <a:ext cx="3233461" cy="25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4172708-385C-462A-B515-F0705B740D11}"/>
              </a:ext>
            </a:extLst>
          </p:cNvPr>
          <p:cNvSpPr txBox="1"/>
          <p:nvPr/>
        </p:nvSpPr>
        <p:spPr>
          <a:xfrm>
            <a:off x="771705" y="5477521"/>
            <a:ext cx="1714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>
                <a:solidFill>
                  <a:schemeClr val="bg1">
                    <a:lumMod val="75000"/>
                  </a:schemeClr>
                </a:solidFill>
              </a:rPr>
              <a:t>Bron: Project Grasgoed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66D9124-8788-49F6-9FE0-83721CB4DB22}"/>
              </a:ext>
            </a:extLst>
          </p:cNvPr>
          <p:cNvSpPr txBox="1"/>
          <p:nvPr/>
        </p:nvSpPr>
        <p:spPr>
          <a:xfrm>
            <a:off x="7876117" y="4141250"/>
            <a:ext cx="1714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>
                <a:solidFill>
                  <a:schemeClr val="bg1">
                    <a:lumMod val="75000"/>
                  </a:schemeClr>
                </a:solidFill>
              </a:rPr>
              <a:t>Bron: Vlaams houtpark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FA3742-B5BB-4FFF-8E1F-8FDE03461C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45" t="11778" r="4618" b="8971"/>
          <a:stretch/>
        </p:blipFill>
        <p:spPr>
          <a:xfrm>
            <a:off x="3464566" y="4170313"/>
            <a:ext cx="2681056" cy="181520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A234000-F7CC-4A72-A1E8-15E768326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7286" y="389164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0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Hoe kan ik registreren?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7"/>
            <a:ext cx="7948507" cy="4708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Registratie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Vraag uw hoofdtoegangsbeheerder (HTB) om onderstaande stappen uit te voeren (zie ook </a:t>
            </a:r>
            <a:r>
              <a:rPr lang="nl-BE" sz="2133" u="sng" dirty="0">
                <a:solidFill>
                  <a:prstClr val="black"/>
                </a:solidFill>
                <a:latin typeface="Calibri" panose="020F0502020204030204"/>
                <a:hlinkClick r:id="rId3"/>
              </a:rPr>
              <a:t>deze handleiding</a:t>
            </a: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).</a:t>
            </a:r>
          </a:p>
          <a:p>
            <a:pPr marL="457189" indent="-457189" defTabSz="1219170">
              <a:spcBef>
                <a:spcPts val="400"/>
              </a:spcBef>
              <a:buFont typeface="+mj-lt"/>
              <a:buAutoNum type="arabicPeriod"/>
            </a:pP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De HTB moet inloggen via </a:t>
            </a:r>
            <a:r>
              <a:rPr lang="nl-BE" sz="2133" b="1" u="sng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het gebruikersbeheer van de Vlaamse overheid</a:t>
            </a:r>
            <a:r>
              <a:rPr lang="nl-BE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(met </a:t>
            </a:r>
            <a:r>
              <a:rPr lang="nl-BE" sz="2133" dirty="0" err="1">
                <a:solidFill>
                  <a:prstClr val="black"/>
                </a:solidFill>
                <a:latin typeface="Calibri" panose="020F0502020204030204"/>
              </a:rPr>
              <a:t>eID</a:t>
            </a: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nl-BE" sz="2133" dirty="0" err="1">
                <a:solidFill>
                  <a:prstClr val="black"/>
                </a:solidFill>
                <a:latin typeface="Calibri" panose="020F0502020204030204"/>
              </a:rPr>
              <a:t>ItsMe</a:t>
            </a: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, of andere methode)</a:t>
            </a:r>
          </a:p>
          <a:p>
            <a:pPr marL="457189" indent="-457189" defTabSz="1219170">
              <a:spcBef>
                <a:spcPts val="400"/>
              </a:spcBef>
              <a:buFont typeface="+mj-lt"/>
              <a:buAutoNum type="arabicPeriod"/>
            </a:pP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Klik vervolgens op “Nieuw recht toekennen” </a:t>
            </a:r>
          </a:p>
          <a:p>
            <a:pPr marL="457189" indent="-457189" defTabSz="1219170">
              <a:spcBef>
                <a:spcPts val="400"/>
              </a:spcBef>
              <a:buFont typeface="+mj-lt"/>
              <a:buAutoNum type="arabicPeriod"/>
            </a:pP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Eventueel voor de gewenste gebruiker eerst “Een nieuwe persoon toevoegen”, a.d.h.v. het rijksregisternummer en wat contactgegevens</a:t>
            </a:r>
          </a:p>
          <a:p>
            <a:pPr marL="457189" indent="-457189" defTabSz="1219170">
              <a:spcBef>
                <a:spcPts val="400"/>
              </a:spcBef>
              <a:buFont typeface="+mj-lt"/>
              <a:buAutoNum type="arabicPeriod"/>
            </a:pPr>
            <a:r>
              <a:rPr lang="nl-BE" sz="2133" dirty="0">
                <a:solidFill>
                  <a:prstClr val="black"/>
                </a:solidFill>
                <a:latin typeface="Calibri" panose="020F0502020204030204"/>
              </a:rPr>
              <a:t>Het gebruikersrecht “Symbiose gebruiker” selecteren en toekennen</a:t>
            </a:r>
          </a:p>
          <a:p>
            <a:pPr defTabSz="1219170">
              <a:spcBef>
                <a:spcPts val="400"/>
              </a:spcBef>
            </a:pP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>
              <a:spcBef>
                <a:spcPts val="400"/>
              </a:spcBef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Registratie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gebruik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van het platform is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voorlopig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gratis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376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F</a:t>
            </a:r>
            <a:r>
              <a:rPr lang="nl-BE" sz="3733" b="1" cap="small" dirty="0" err="1">
                <a:solidFill>
                  <a:srgbClr val="2B979D"/>
                </a:solidFill>
                <a:latin typeface="Calibri" panose="020F0502020204030204"/>
              </a:rPr>
              <a:t>eedback</a:t>
            </a: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 gebruikers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93816"/>
            <a:ext cx="7948507" cy="505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Interessant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platform om extra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afzetkanalen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te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vinden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”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Registratie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is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te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moeilijk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. In </a:t>
            </a:r>
            <a:r>
              <a:rPr lang="en-US" sz="1867" b="1" dirty="0" err="1">
                <a:solidFill>
                  <a:srgbClr val="A3CC00"/>
                </a:solidFill>
                <a:latin typeface="Calibri" panose="020F0502020204030204"/>
              </a:rPr>
              <a:t>juli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zal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alternatieve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registratiemethode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beschikbaar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zijn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Automatisch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e-mail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ontvangen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bij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een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nieuw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aanbod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met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hoge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relevantie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voor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mijn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vraag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vice versa).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nl-BE" sz="1867" dirty="0">
                <a:solidFill>
                  <a:prstClr val="black"/>
                </a:solidFill>
                <a:latin typeface="Calibri" panose="020F0502020204030204"/>
              </a:rPr>
              <a:t>Datum veld m.b.t. beschikbaarheid (of urgentie) nodig.</a:t>
            </a:r>
            <a:endParaRPr lang="en-US" sz="1867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Logistiek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bereikbaarheid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van de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locatie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van het material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kan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in het veld ‘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beschrijving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’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opgenomen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worden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Er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wordt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geen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extra veld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toegevoegd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om het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formulier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niet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onnodig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zwaar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te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maken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Zoekfunctie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zou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ook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op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andere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velden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dan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titel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moeten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zoeken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nl-BE" sz="1867" dirty="0">
                <a:solidFill>
                  <a:prstClr val="black"/>
                </a:solidFill>
                <a:latin typeface="Calibri" panose="020F0502020204030204"/>
              </a:rPr>
              <a:t>Via zoeken een interessant aanbod gezien: call </a:t>
            </a:r>
            <a:r>
              <a:rPr lang="nl-BE" sz="1867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nl-BE" sz="1867" dirty="0">
                <a:solidFill>
                  <a:prstClr val="black"/>
                </a:solidFill>
                <a:latin typeface="Calibri" panose="020F0502020204030204"/>
              </a:rPr>
              <a:t> action (knop) voorzien om van hieruit symbiose te starten.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Verwerkingswijze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nl-BE" sz="1867" dirty="0">
                <a:solidFill>
                  <a:prstClr val="black"/>
                </a:solidFill>
                <a:latin typeface="Calibri" panose="020F0502020204030204"/>
              </a:rPr>
              <a:t>gebruik hout uit bos is geen materiaalrecyclage.</a:t>
            </a:r>
          </a:p>
          <a:p>
            <a:pPr defTabSz="1219170"/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Feedback is steeds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welkom</a:t>
            </a:r>
            <a:endParaRPr lang="en-US" sz="2133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Nieuwe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gewijzigde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functionaliteiten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aanvulling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dropdowns,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gebruiksgemak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correctheid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relevantiescore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Calibri" panose="020F0502020204030204"/>
              </a:rPr>
              <a:t>meerwaarde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319725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nl-BE" sz="3733" b="1" cap="small" dirty="0">
                <a:solidFill>
                  <a:srgbClr val="2B979D"/>
                </a:solidFill>
                <a:latin typeface="Calibri" panose="020F0502020204030204"/>
              </a:rPr>
              <a:t>Hulp nodig?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7AA28-EB33-4627-9EC3-63ECB9547AE4}"/>
              </a:ext>
            </a:extLst>
          </p:cNvPr>
          <p:cNvSpPr txBox="1"/>
          <p:nvPr/>
        </p:nvSpPr>
        <p:spPr>
          <a:xfrm>
            <a:off x="577059" y="1183656"/>
            <a:ext cx="794850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Het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symbioseteam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helpt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u met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Registratie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gebruik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van het online platform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Zoeken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naar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aanbieders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vragers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voor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specifieke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materialen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B7768A-7776-4537-9786-61E2F6FA5495}"/>
              </a:ext>
            </a:extLst>
          </p:cNvPr>
          <p:cNvSpPr/>
          <p:nvPr/>
        </p:nvSpPr>
        <p:spPr>
          <a:xfrm>
            <a:off x="2917323" y="4831730"/>
            <a:ext cx="43344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Yannick Dylst</a:t>
            </a:r>
          </a:p>
          <a:p>
            <a:pPr defTabSz="1219170"/>
            <a:r>
              <a:rPr lang="sv-SE" sz="2400" dirty="0">
                <a:solidFill>
                  <a:prstClr val="black"/>
                </a:solidFill>
                <a:latin typeface="Calibri" panose="020F0502020204030204"/>
              </a:rPr>
              <a:t>+32 479 77 64 83</a:t>
            </a:r>
          </a:p>
          <a:p>
            <a:pPr defTabSz="1219170"/>
            <a:r>
              <a:rPr lang="sv-SE" sz="24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info@smartsymbiose.com</a:t>
            </a:r>
            <a:endParaRPr lang="nl-BE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sv-SE" sz="24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yannick.symbiose@outlook.com</a:t>
            </a:r>
            <a:endParaRPr lang="sv-SE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A3DA34-2F91-4B31-8353-798E78FE2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59" y="4623949"/>
            <a:ext cx="2016000" cy="20160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3B5014-BDD4-4EE8-9422-B74F858A6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59" y="2457065"/>
            <a:ext cx="2016000" cy="20160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72338E-90C1-4899-B4A4-644B446735D2}"/>
              </a:ext>
            </a:extLst>
          </p:cNvPr>
          <p:cNvSpPr/>
          <p:nvPr/>
        </p:nvSpPr>
        <p:spPr>
          <a:xfrm>
            <a:off x="2924956" y="2628780"/>
            <a:ext cx="43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Johan Gemoets</a:t>
            </a:r>
          </a:p>
          <a:p>
            <a:pPr defTabSz="1219170"/>
            <a:r>
              <a:rPr lang="sv-SE" sz="2400" dirty="0">
                <a:solidFill>
                  <a:prstClr val="black"/>
                </a:solidFill>
                <a:latin typeface="Calibri" panose="020F0502020204030204"/>
              </a:rPr>
              <a:t>+32 477 41 21 09</a:t>
            </a:r>
          </a:p>
          <a:p>
            <a:pPr defTabSz="1219170"/>
            <a:r>
              <a:rPr lang="sv-SE" sz="24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info@smartsymbiose.com</a:t>
            </a:r>
            <a:endParaRPr lang="sv-SE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sv-SE" sz="2400" dirty="0">
                <a:solidFill>
                  <a:prstClr val="black"/>
                </a:solidFill>
                <a:latin typeface="Calibri" panose="020F0502020204030204"/>
                <a:hlinkClick r:id="rId7"/>
              </a:rPr>
              <a:t>johan.symbiose@outlook.com</a:t>
            </a:r>
            <a:endParaRPr lang="sv-SE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6118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B8094-EF0A-4C65-B949-18BA5E7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EEFC64-6249-461F-8E6D-51A306FCF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24" y="1825625"/>
            <a:ext cx="6010183" cy="324352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nl-BE" i="1" dirty="0"/>
              <a:t>Info, </a:t>
            </a:r>
            <a:r>
              <a:rPr lang="nl-BE" i="1" dirty="0" err="1"/>
              <a:t>webinar</a:t>
            </a:r>
            <a:r>
              <a:rPr lang="nl-BE" i="1" dirty="0"/>
              <a:t>, vragen-antwoorden op website</a:t>
            </a:r>
          </a:p>
          <a:p>
            <a:pPr>
              <a:buFontTx/>
              <a:buChar char="-"/>
            </a:pPr>
            <a:r>
              <a:rPr lang="nl-BE" i="1" dirty="0"/>
              <a:t>Tot straks?!  </a:t>
            </a:r>
            <a:r>
              <a:rPr lang="nl-BE" i="1" dirty="0" err="1">
                <a:solidFill>
                  <a:schemeClr val="bg2">
                    <a:lumMod val="50000"/>
                  </a:schemeClr>
                </a:solidFill>
              </a:rPr>
              <a:t>webinar</a:t>
            </a:r>
            <a:r>
              <a:rPr lang="nl-BE" i="1" dirty="0">
                <a:solidFill>
                  <a:schemeClr val="bg2">
                    <a:lumMod val="50000"/>
                  </a:schemeClr>
                </a:solidFill>
              </a:rPr>
              <a:t> “Vlaams houtpark”</a:t>
            </a:r>
          </a:p>
          <a:p>
            <a:pPr>
              <a:buFontTx/>
              <a:buChar char="-"/>
            </a:pPr>
            <a:r>
              <a:rPr lang="nl-BE" i="1" dirty="0"/>
              <a:t>Jouw mening:</a:t>
            </a:r>
          </a:p>
          <a:p>
            <a:pPr lvl="1">
              <a:buFontTx/>
              <a:buChar char="-"/>
            </a:pPr>
            <a:r>
              <a:rPr lang="nl-BE" i="1" dirty="0"/>
              <a:t>feedback online event</a:t>
            </a:r>
          </a:p>
          <a:p>
            <a:pPr lvl="1">
              <a:buFontTx/>
              <a:buChar char="-"/>
            </a:pPr>
            <a:r>
              <a:rPr lang="nl-BE" i="1" dirty="0"/>
              <a:t>symbioseplatform</a:t>
            </a:r>
          </a:p>
          <a:p>
            <a:pPr lvl="1">
              <a:buFontTx/>
              <a:buChar char="-"/>
            </a:pPr>
            <a:r>
              <a:rPr lang="nl-BE" i="1" dirty="0"/>
              <a:t>onderwerpen voor verder gesprek, workshop… </a:t>
            </a:r>
          </a:p>
          <a:p>
            <a:pPr>
              <a:buFontTx/>
              <a:buChar char="-"/>
            </a:pPr>
            <a:r>
              <a:rPr lang="nl-BE" i="1" dirty="0"/>
              <a:t>3 december 2020: volgend event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D4C7D9-1C54-409D-9042-DCF07AF7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24BEFE-135B-4C0B-875B-FE07EBE7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630" y="6093767"/>
            <a:ext cx="1304657" cy="5852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4D9D96-BC2B-4914-8C5E-307345C5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79" y="4740016"/>
            <a:ext cx="2189245" cy="164638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49B46C4-CD58-4474-A287-12869F97F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0" y="2451997"/>
            <a:ext cx="2249919" cy="22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7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C3FE7A-FC27-442A-AB2A-41E2EE65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10FBC-D015-4C8D-84E6-F90F6767A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271" y="6063718"/>
            <a:ext cx="1304657" cy="58526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B84B11-2AD2-412A-AF4E-8AB7E8B8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0638">
            <a:off x="410325" y="269866"/>
            <a:ext cx="2574326" cy="362585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A6BA3D-9ECB-4BEF-8B0A-4E3C78C4D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410" y="3174998"/>
            <a:ext cx="9169179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C3FE7A-FC27-442A-AB2A-41E2EE65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3567201-83CC-4C79-952D-4621B672DA39}"/>
              </a:ext>
            </a:extLst>
          </p:cNvPr>
          <p:cNvSpPr txBox="1"/>
          <p:nvPr/>
        </p:nvSpPr>
        <p:spPr>
          <a:xfrm>
            <a:off x="3246407" y="2131515"/>
            <a:ext cx="2939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Wanneer en waar?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A3F7FE5-1467-427F-8D39-398D52D16CE2}"/>
              </a:ext>
            </a:extLst>
          </p:cNvPr>
          <p:cNvSpPr txBox="1"/>
          <p:nvPr/>
        </p:nvSpPr>
        <p:spPr>
          <a:xfrm>
            <a:off x="3824738" y="790618"/>
            <a:ext cx="153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Hoeveel?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307D797-5021-49AE-AA1B-CAE283D6588D}"/>
              </a:ext>
            </a:extLst>
          </p:cNvPr>
          <p:cNvSpPr txBox="1"/>
          <p:nvPr/>
        </p:nvSpPr>
        <p:spPr>
          <a:xfrm>
            <a:off x="6980814" y="1071052"/>
            <a:ext cx="143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Kwaliteit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09B03D3-28C6-4B4C-963C-21B0EBADD5B1}"/>
              </a:ext>
            </a:extLst>
          </p:cNvPr>
          <p:cNvSpPr txBox="1"/>
          <p:nvPr/>
        </p:nvSpPr>
        <p:spPr>
          <a:xfrm>
            <a:off x="4152971" y="1441361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Prijs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1B77B6D-657A-4111-8114-F677E140E8FE}"/>
              </a:ext>
            </a:extLst>
          </p:cNvPr>
          <p:cNvSpPr txBox="1"/>
          <p:nvPr/>
        </p:nvSpPr>
        <p:spPr>
          <a:xfrm>
            <a:off x="3696863" y="2759738"/>
            <a:ext cx="1538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bewaring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1406B49A-983B-43B6-8FEA-04C9105A9858}"/>
              </a:ext>
            </a:extLst>
          </p:cNvPr>
          <p:cNvSpPr txBox="1"/>
          <p:nvPr/>
        </p:nvSpPr>
        <p:spPr>
          <a:xfrm>
            <a:off x="6133125" y="3124893"/>
            <a:ext cx="237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voorbewerking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58F97061-D15F-418B-AD5A-BDB0E512494F}"/>
              </a:ext>
            </a:extLst>
          </p:cNvPr>
          <p:cNvSpPr txBox="1"/>
          <p:nvPr/>
        </p:nvSpPr>
        <p:spPr>
          <a:xfrm>
            <a:off x="6768084" y="2445581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Normen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A0E65817-2185-4548-BD1E-BB4A12F0839C}"/>
              </a:ext>
            </a:extLst>
          </p:cNvPr>
          <p:cNvSpPr txBox="1"/>
          <p:nvPr/>
        </p:nvSpPr>
        <p:spPr>
          <a:xfrm>
            <a:off x="6719078" y="1750364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selectie</a:t>
            </a:r>
          </a:p>
        </p:txBody>
      </p:sp>
      <p:pic>
        <p:nvPicPr>
          <p:cNvPr id="3" name="Graphic 2" descr="Marketing">
            <a:extLst>
              <a:ext uri="{FF2B5EF4-FFF2-40B4-BE49-F238E27FC236}">
                <a16:creationId xmlns:a16="http://schemas.microsoft.com/office/drawing/2014/main" id="{603E3965-525B-470F-81EF-7EC995C34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3480" y="663657"/>
            <a:ext cx="1703693" cy="17036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5CA2B66-B1D6-4203-BE59-09293B0B9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5" y="3209347"/>
            <a:ext cx="2999492" cy="225571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55054DE-7E33-4999-B243-41A514290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058" y="3973112"/>
            <a:ext cx="2908832" cy="22557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10FBC-D015-4C8D-84E6-F90F6767A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271" y="6063718"/>
            <a:ext cx="1304657" cy="585267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B744BF9-4FB0-4738-8E02-CAE05309D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343" y="4065815"/>
            <a:ext cx="2743200" cy="2057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909883-A393-4345-8463-EB0C53B76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9965" y="3156732"/>
            <a:ext cx="2682472" cy="1816765"/>
          </a:xfrm>
          <a:prstGeom prst="rect">
            <a:avLst/>
          </a:prstGeom>
        </p:spPr>
      </p:pic>
      <p:pic>
        <p:nvPicPr>
          <p:cNvPr id="20" name="Graphic 19" descr="Marketing">
            <a:extLst>
              <a:ext uri="{FF2B5EF4-FFF2-40B4-BE49-F238E27FC236}">
                <a16:creationId xmlns:a16="http://schemas.microsoft.com/office/drawing/2014/main" id="{BF1D90BB-0DFF-4678-9AC0-A7AB6DF7A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811" y="670582"/>
            <a:ext cx="1703693" cy="170369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9683701A-8D25-4B32-87A6-4E488B104DCE}"/>
              </a:ext>
            </a:extLst>
          </p:cNvPr>
          <p:cNvSpPr txBox="1"/>
          <p:nvPr/>
        </p:nvSpPr>
        <p:spPr>
          <a:xfrm>
            <a:off x="5506360" y="303544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Soort biomassa</a:t>
            </a:r>
          </a:p>
        </p:txBody>
      </p:sp>
    </p:spTree>
    <p:extLst>
      <p:ext uri="{BB962C8B-B14F-4D97-AF65-F5344CB8AC3E}">
        <p14:creationId xmlns:p14="http://schemas.microsoft.com/office/powerpoint/2010/main" val="12181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BF39DC-8EAC-4FF9-B388-A4F32C50B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559"/>
            <a:ext cx="10515600" cy="543504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l-BE" sz="3867" dirty="0"/>
              <a:t>Programma</a:t>
            </a:r>
          </a:p>
          <a:p>
            <a:pPr marL="0" indent="0" algn="ctr">
              <a:buNone/>
            </a:pPr>
            <a:endParaRPr lang="nl-BE" sz="3867" dirty="0"/>
          </a:p>
          <a:p>
            <a:pPr marL="0" lvl="0" indent="0">
              <a:buNone/>
            </a:pPr>
            <a:r>
              <a:rPr lang="nl-BE" dirty="0"/>
              <a:t>Sessie 1</a:t>
            </a:r>
          </a:p>
          <a:p>
            <a:pPr marL="457177" lvl="1" indent="0">
              <a:buNone/>
            </a:pPr>
            <a:r>
              <a:rPr lang="nl-BE" dirty="0"/>
              <a:t>10u00 - 10u30: </a:t>
            </a:r>
            <a:r>
              <a:rPr lang="nl-BE" dirty="0">
                <a:solidFill>
                  <a:schemeClr val="accent1"/>
                </a:solidFill>
              </a:rPr>
              <a:t>Wil je biomassa reststromen inzetten als alternatieve grondstof?  Dat kan 			   met het </a:t>
            </a:r>
            <a:r>
              <a:rPr lang="nl-BE" b="1" dirty="0">
                <a:solidFill>
                  <a:schemeClr val="accent1"/>
                </a:solidFill>
              </a:rPr>
              <a:t>symbioseplatform</a:t>
            </a:r>
            <a:r>
              <a:rPr lang="nl-BE" dirty="0">
                <a:solidFill>
                  <a:schemeClr val="accent1"/>
                </a:solidFill>
              </a:rPr>
              <a:t>!  </a:t>
            </a:r>
          </a:p>
          <a:p>
            <a:pPr marL="457177" lvl="1" indent="0">
              <a:buNone/>
            </a:pPr>
            <a:r>
              <a:rPr lang="nl-BE" i="1" dirty="0"/>
              <a:t>		Nico </a:t>
            </a:r>
            <a:r>
              <a:rPr lang="nl-BE" i="1" dirty="0" err="1"/>
              <a:t>Vanaken</a:t>
            </a:r>
            <a:r>
              <a:rPr lang="nl-BE" i="1" dirty="0"/>
              <a:t>  (OVAM)  en Yannick Dylst (</a:t>
            </a:r>
            <a:r>
              <a:rPr lang="nl-BE" i="1" dirty="0" err="1"/>
              <a:t>Cleantech</a:t>
            </a:r>
            <a:r>
              <a:rPr lang="nl-BE" i="1" dirty="0"/>
              <a:t> </a:t>
            </a:r>
            <a:r>
              <a:rPr lang="nl-BE" i="1" dirty="0" err="1"/>
              <a:t>Flanders</a:t>
            </a:r>
            <a:r>
              <a:rPr lang="nl-BE" i="1" dirty="0"/>
              <a:t>)  </a:t>
            </a:r>
            <a:br>
              <a:rPr lang="nl-BE" dirty="0"/>
            </a:br>
            <a:endParaRPr lang="nl-BE" dirty="0"/>
          </a:p>
          <a:p>
            <a:pPr marL="457177" lvl="1" indent="0">
              <a:buNone/>
            </a:pPr>
            <a:r>
              <a:rPr lang="nl-BE" dirty="0"/>
              <a:t>10u30 - 10u45: </a:t>
            </a:r>
            <a:r>
              <a:rPr lang="nl-BE" dirty="0">
                <a:solidFill>
                  <a:schemeClr val="accent1"/>
                </a:solidFill>
              </a:rPr>
              <a:t>vraagstelling</a:t>
            </a:r>
          </a:p>
          <a:p>
            <a:pPr marL="0" lvl="0" indent="0">
              <a:buNone/>
            </a:pPr>
            <a:endParaRPr lang="nl-BE" dirty="0"/>
          </a:p>
          <a:p>
            <a:pPr marL="0" lvl="0" indent="0">
              <a:buNone/>
            </a:pPr>
            <a:endParaRPr lang="nl-BE" dirty="0"/>
          </a:p>
          <a:p>
            <a:pPr marL="0" lvl="0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Sessie 2</a:t>
            </a:r>
          </a:p>
          <a:p>
            <a:pPr marL="457177" lvl="1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11u15 – 11u45: Het </a:t>
            </a:r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Vlaams houtpark</a:t>
            </a: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: stimulans voor de regionale </a:t>
            </a:r>
            <a:r>
              <a:rPr lang="nl-BE" dirty="0" err="1">
                <a:solidFill>
                  <a:schemeClr val="bg1">
                    <a:lumMod val="65000"/>
                  </a:schemeClr>
                </a:solidFill>
              </a:rPr>
              <a:t>vermarkting</a:t>
            </a: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 en verwerking 		                    van kwaliteitshout uit onze bossen</a:t>
            </a:r>
          </a:p>
          <a:p>
            <a:pPr marL="457177" lvl="1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Geert </a:t>
            </a:r>
            <a:r>
              <a:rPr lang="nl-BE" i="1" dirty="0" err="1">
                <a:solidFill>
                  <a:schemeClr val="bg1">
                    <a:lumMod val="65000"/>
                  </a:schemeClr>
                </a:solidFill>
              </a:rPr>
              <a:t>Bruynseels</a:t>
            </a: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nl-BE" i="1" dirty="0" err="1">
                <a:solidFill>
                  <a:schemeClr val="bg1">
                    <a:lumMod val="65000"/>
                  </a:schemeClr>
                </a:solidFill>
              </a:rPr>
              <a:t>Natuurinvest</a:t>
            </a: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457177" lvl="1" indent="0">
              <a:buNone/>
            </a:pPr>
            <a:endParaRPr lang="nl-BE" i="1" dirty="0">
              <a:solidFill>
                <a:schemeClr val="bg1">
                  <a:lumMod val="65000"/>
                </a:schemeClr>
              </a:solidFill>
            </a:endParaRPr>
          </a:p>
          <a:p>
            <a:pPr marL="457177" lvl="1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11u45 – 12u00: vraagstelling</a:t>
            </a:r>
          </a:p>
          <a:p>
            <a:pPr marL="457177" lvl="1" indent="0">
              <a:buNone/>
            </a:pPr>
            <a:endParaRPr lang="nl-BE" sz="3467" dirty="0"/>
          </a:p>
          <a:p>
            <a:pPr marL="0" indent="0" algn="ctr">
              <a:buNone/>
            </a:pPr>
            <a:endParaRPr lang="nl-BE" sz="3867" dirty="0"/>
          </a:p>
          <a:p>
            <a:pPr marL="0" indent="0" algn="ctr">
              <a:buNone/>
            </a:pPr>
            <a:endParaRPr lang="nl-BE" dirty="0"/>
          </a:p>
          <a:p>
            <a:pPr marL="0" indent="0">
              <a:lnSpc>
                <a:spcPct val="120000"/>
              </a:lnSpc>
              <a:buNone/>
            </a:pPr>
            <a:endParaRPr lang="nl-BE" sz="2933" i="1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D53A3E0-0975-43A5-9F55-CF831320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ED6412-3E49-4093-BB3E-59AD8818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469" y="5907606"/>
            <a:ext cx="130465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F8A967-2E9A-41A8-A2E2-0C0998D74F21}"/>
              </a:ext>
            </a:extLst>
          </p:cNvPr>
          <p:cNvSpPr txBox="1"/>
          <p:nvPr/>
        </p:nvSpPr>
        <p:spPr>
          <a:xfrm>
            <a:off x="388732" y="2875003"/>
            <a:ext cx="78999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Introductie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 </a:t>
            </a:r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SmartSymbiose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 Webtool</a:t>
            </a:r>
          </a:p>
        </p:txBody>
      </p:sp>
    </p:spTree>
    <p:extLst>
      <p:ext uri="{BB962C8B-B14F-4D97-AF65-F5344CB8AC3E}">
        <p14:creationId xmlns:p14="http://schemas.microsoft.com/office/powerpoint/2010/main" val="404257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2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013B9-A466-4EA0-A859-F5F148F1F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" y="1621224"/>
            <a:ext cx="7277957" cy="530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3062E6-844C-4409-AA61-34F1243A8FAD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Industriële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 symbiose &amp; CE</a:t>
            </a:r>
            <a:endParaRPr lang="nl-BE" sz="3733" b="1" cap="small" dirty="0">
              <a:solidFill>
                <a:srgbClr val="2B979D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547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A0073-EE82-45E5-B128-97F80DA9B134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Introductie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 </a:t>
            </a:r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nieuwe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 webtool</a:t>
            </a:r>
            <a:endParaRPr lang="nl-BE" sz="3733" b="1" cap="small" dirty="0">
              <a:solidFill>
                <a:srgbClr val="2B979D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D07994-31EF-4D8A-ACBE-68D057B6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" y="1192491"/>
            <a:ext cx="8340889" cy="39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CE906-06BC-4B0B-B268-8EEE524EE4D9}"/>
              </a:ext>
            </a:extLst>
          </p:cNvPr>
          <p:cNvSpPr/>
          <p:nvPr/>
        </p:nvSpPr>
        <p:spPr>
          <a:xfrm>
            <a:off x="8666480" y="-1"/>
            <a:ext cx="3525520" cy="6858001"/>
          </a:xfrm>
          <a:prstGeom prst="rect">
            <a:avLst/>
          </a:prstGeom>
          <a:solidFill>
            <a:srgbClr val="A3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BE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550AB-7AE8-47DF-890B-AA0062FE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2C61C"/>
              </a:clrFrom>
              <a:clrTo>
                <a:srgbClr val="A2C6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5" y="1"/>
            <a:ext cx="3392556" cy="141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5DD98-E15C-4D4F-89EB-180B9FCBD423}"/>
              </a:ext>
            </a:extLst>
          </p:cNvPr>
          <p:cNvSpPr/>
          <p:nvPr/>
        </p:nvSpPr>
        <p:spPr>
          <a:xfrm>
            <a:off x="406395" y="966788"/>
            <a:ext cx="772160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endParaRPr lang="en-BE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AFE89-10B4-4CE2-984E-E005C134B07C}"/>
              </a:ext>
            </a:extLst>
          </p:cNvPr>
          <p:cNvSpPr txBox="1"/>
          <p:nvPr/>
        </p:nvSpPr>
        <p:spPr>
          <a:xfrm>
            <a:off x="577059" y="1183657"/>
            <a:ext cx="7948507" cy="546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Symbioseteam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(VITO)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Bedrijfsbezoeken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en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presentaties</a:t>
            </a:r>
            <a:endParaRPr lang="en-US" sz="2133" b="1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Databank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opbouwen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nevenstromen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technologieën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 expertise)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Workshops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organiseren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Matches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maken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om business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opportuniteiten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te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identificeren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te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initiëren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opvolging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Projecten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lanceren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Overleg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met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sectororganisaties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partners, OVAM,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kenniscentra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competentiepolen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andere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projecten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, 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Webtool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beheer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&amp; support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voor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gebruikers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b="1" dirty="0" err="1">
                <a:solidFill>
                  <a:prstClr val="black"/>
                </a:solidFill>
                <a:latin typeface="Calibri" panose="020F0502020204030204"/>
              </a:rPr>
              <a:t>Rapporteren</a:t>
            </a: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geagreggeerde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data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aan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OVAM 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OVAM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Ontwikkeling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webtool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Gebruik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van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geagreggeerde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data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voor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beleid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nl-NL" sz="2133" dirty="0">
                <a:solidFill>
                  <a:prstClr val="black"/>
                </a:solidFill>
                <a:latin typeface="Calibri" panose="020F0502020204030204"/>
              </a:rPr>
              <a:t>Financiële ondersteuning symbioseteam en </a:t>
            </a:r>
            <a:r>
              <a:rPr lang="nl-NL" sz="2133" dirty="0" err="1">
                <a:solidFill>
                  <a:prstClr val="black"/>
                </a:solidFill>
                <a:latin typeface="Calibri" panose="020F0502020204030204"/>
              </a:rPr>
              <a:t>webtool</a:t>
            </a:r>
            <a:endParaRPr lang="nl-NL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E6B7-D230-4841-BB12-399202D244CF}"/>
              </a:ext>
            </a:extLst>
          </p:cNvPr>
          <p:cNvSpPr txBox="1"/>
          <p:nvPr/>
        </p:nvSpPr>
        <p:spPr>
          <a:xfrm>
            <a:off x="577059" y="344059"/>
            <a:ext cx="108829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1600"/>
              </a:spcAft>
            </a:pP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Wat is de </a:t>
            </a:r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rol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 van </a:t>
            </a:r>
            <a:r>
              <a:rPr lang="en-US" sz="3733" b="1" cap="small" dirty="0" err="1">
                <a:solidFill>
                  <a:srgbClr val="2B979D"/>
                </a:solidFill>
                <a:latin typeface="Calibri" panose="020F0502020204030204"/>
              </a:rPr>
              <a:t>Symbioseteam</a:t>
            </a:r>
            <a:r>
              <a:rPr lang="en-US" sz="3733" b="1" cap="small" dirty="0">
                <a:solidFill>
                  <a:srgbClr val="2B979D"/>
                </a:solidFill>
                <a:latin typeface="Calibri" panose="020F0502020204030204"/>
              </a:rPr>
              <a:t>/OVAM?</a:t>
            </a:r>
            <a:endParaRPr lang="nl-BE" sz="3733" b="1" cap="small" dirty="0">
              <a:solidFill>
                <a:srgbClr val="2B979D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9872793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C3EA06960646931FECBF22C421CF" ma:contentTypeVersion="12" ma:contentTypeDescription="Een nieuw document maken." ma:contentTypeScope="" ma:versionID="28bb41662430d22e1194e6a540ac2eb5">
  <xsd:schema xmlns:xsd="http://www.w3.org/2001/XMLSchema" xmlns:xs="http://www.w3.org/2001/XMLSchema" xmlns:p="http://schemas.microsoft.com/office/2006/metadata/properties" xmlns:ns1="http://schemas.microsoft.com/sharepoint/v3" xmlns:ns2="8352b163-ef7a-4c75-991d-0dfe92b21fb1" targetNamespace="http://schemas.microsoft.com/office/2006/metadata/properties" ma:root="true" ma:fieldsID="79840714027a591d18954fbe63868ae6" ns1:_="" ns2:_="">
    <xsd:import namespace="http://schemas.microsoft.com/sharepoint/v3"/>
    <xsd:import namespace="8352b163-ef7a-4c75-991d-0dfe92b21fb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Begindatum van de planning" ma:description="" ma:internalName="PublishingStartDate">
      <xsd:simpleType>
        <xsd:restriction base="dms:Unknown"/>
      </xsd:simpleType>
    </xsd:element>
    <xsd:element name="PublishingExpirationDate" ma:index="5" nillable="true" ma:displayName="Einddatum van de planning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2b163-ef7a-4c75-991d-0dfe92b21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6A6EEFE-1CE5-4E90-BBC8-96E1E36E3E8B}"/>
</file>

<file path=customXml/itemProps2.xml><?xml version="1.0" encoding="utf-8"?>
<ds:datastoreItem xmlns:ds="http://schemas.openxmlformats.org/officeDocument/2006/customXml" ds:itemID="{5EB15F75-F5AA-409A-B463-CB9E1B66E7F1}"/>
</file>

<file path=customXml/itemProps3.xml><?xml version="1.0" encoding="utf-8"?>
<ds:datastoreItem xmlns:ds="http://schemas.openxmlformats.org/officeDocument/2006/customXml" ds:itemID="{2CBDB8F2-FF4C-4390-A6A3-06F9FD38706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727</Words>
  <Application>Microsoft Office PowerPoint</Application>
  <PresentationFormat>Breedbeeld</PresentationFormat>
  <Paragraphs>140</Paragraphs>
  <Slides>23</Slides>
  <Notes>2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FlandersArtSans-Light</vt:lpstr>
      <vt:lpstr>flanders-sans</vt:lpstr>
      <vt:lpstr>Wingdings</vt:lpstr>
      <vt:lpstr>1_Kantoorthema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SLOT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Wouter Deventer</dc:creator>
  <cp:lastModifiedBy>Rebekka Veeckman</cp:lastModifiedBy>
  <cp:revision>36</cp:revision>
  <dcterms:created xsi:type="dcterms:W3CDTF">2020-06-02T11:03:30Z</dcterms:created>
  <dcterms:modified xsi:type="dcterms:W3CDTF">2020-06-25T07:31:14Z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0x0101006698C3EA06960646931FECBF22C421CF</vt:lpwstr>
  </property>
  <property fmtid="{D5CDD505-2E9C-101B-9397-08002B2CF9AE}" pid="3" name="Vrije trefwoorden">
    <vt:lpwstr/>
  </property>
  <property fmtid="{D5CDD505-2E9C-101B-9397-08002B2CF9AE}" pid="4" name="Vaste trefwoorden">
    <vt:lpwstr/>
  </property>
</Properties>
</file>